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11" embedTrueTypeFonts="1">
  <p:sldMasterIdLst>
    <p:sldMasterId id="2147483648" r:id="rId1"/>
    <p:sldMasterId id="2147483660" r:id="rId3"/>
    <p:sldMasterId id="2147483672" r:id="rId4"/>
    <p:sldMasterId id="2147483684" r:id="rId5"/>
  </p:sldMasterIdLst>
  <p:notesMasterIdLst>
    <p:notesMasterId r:id="rId7"/>
  </p:notesMasterIdLst>
  <p:sldIdLst>
    <p:sldId id="289" r:id="rId6"/>
    <p:sldId id="257" r:id="rId8"/>
    <p:sldId id="259" r:id="rId9"/>
    <p:sldId id="312" r:id="rId10"/>
    <p:sldId id="313" r:id="rId11"/>
    <p:sldId id="315" r:id="rId12"/>
    <p:sldId id="316" r:id="rId13"/>
  </p:sldIdLst>
  <p:sldSz cx="9145270" cy="5144770"/>
  <p:notesSz cx="6858000" cy="9144000"/>
  <p:embeddedFontLst>
    <p:embeddedFont>
      <p:font typeface="楷体" panose="02010609060101010101" charset="-122"/>
      <p:regular r:id="rId17"/>
    </p:embeddedFont>
    <p:embeddedFont>
      <p:font typeface="汉仪趣黑W" panose="00020600040101010101" charset="-122"/>
      <p:regular r:id="rId18"/>
    </p:embeddedFont>
    <p:embeddedFont>
      <p:font typeface="Calibri" panose="020F0502020204030204" charset="0"/>
      <p:regular r:id="rId19"/>
      <p:bold r:id="rId20"/>
      <p:italic r:id="rId21"/>
      <p:boldItalic r:id="rId22"/>
    </p:embeddedFont>
  </p:embeddedFontLst>
  <p:custDataLst>
    <p:tags r:id="rId23"/>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885"/>
    <a:srgbClr val="00AAEE"/>
    <a:srgbClr val="005392"/>
    <a:srgbClr val="FA783A"/>
    <a:srgbClr val="E3413E"/>
    <a:srgbClr val="008F86"/>
    <a:srgbClr val="EC6C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219" autoAdjust="0"/>
  </p:normalViewPr>
  <p:slideViewPr>
    <p:cSldViewPr showGuides="1">
      <p:cViewPr varScale="1">
        <p:scale>
          <a:sx n="114" d="100"/>
          <a:sy n="114" d="100"/>
        </p:scale>
        <p:origin x="114" y="648"/>
      </p:cViewPr>
      <p:guideLst>
        <p:guide orient="horz" pos="1647"/>
        <p:guide pos="2880"/>
      </p:guideLst>
    </p:cSldViewPr>
  </p:slideViewPr>
  <p:notesTextViewPr>
    <p:cViewPr>
      <p:scale>
        <a:sx n="1" d="1"/>
        <a:sy n="1" d="1"/>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slide" Target="slides/slide2.xml"/><Relationship Id="rId7" Type="http://schemas.openxmlformats.org/officeDocument/2006/relationships/notesMaster" Target="notesMasters/notesMaster1.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3" Type="http://schemas.openxmlformats.org/officeDocument/2006/relationships/tags" Target="tags/tag1.xml"/><Relationship Id="rId22" Type="http://schemas.openxmlformats.org/officeDocument/2006/relationships/font" Target="fonts/font6.fntdata"/><Relationship Id="rId21" Type="http://schemas.openxmlformats.org/officeDocument/2006/relationships/font" Target="fonts/font5.fntdata"/><Relationship Id="rId20" Type="http://schemas.openxmlformats.org/officeDocument/2006/relationships/font" Target="fonts/font4.fntdata"/><Relationship Id="rId2" Type="http://schemas.openxmlformats.org/officeDocument/2006/relationships/theme" Target="theme/theme1.xml"/><Relationship Id="rId19" Type="http://schemas.openxmlformats.org/officeDocument/2006/relationships/font" Target="fonts/font3.fntdata"/><Relationship Id="rId18" Type="http://schemas.openxmlformats.org/officeDocument/2006/relationships/font" Target="fonts/font2.fntdata"/><Relationship Id="rId17" Type="http://schemas.openxmlformats.org/officeDocument/2006/relationships/font" Target="fonts/font1.fntdata"/><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C0AEDC-94CA-47A0-8606-52C9830F40B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3DA5FA-B3F8-45F3-91C7-DF91E35A219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919" y="1598313"/>
            <a:ext cx="7773750" cy="1102859"/>
          </a:xfrm>
          <a:prstGeom prst="rect">
            <a:avLst/>
          </a:prstGeom>
        </p:spPr>
        <p:txBody>
          <a:bodyPr lIns="68580" tIns="34290" rIns="68580" bIns="34290"/>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838" y="2915550"/>
            <a:ext cx="6401912" cy="1314856"/>
          </a:xfrm>
          <a:prstGeom prst="rect">
            <a:avLst/>
          </a:prstGeom>
        </p:spPr>
        <p:txBody>
          <a:bodyPr lIns="68580" tIns="34290" rIns="68580" bIns="34290"/>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5" name="页脚占位符 4"/>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79" y="206042"/>
            <a:ext cx="8231030" cy="857515"/>
          </a:xfrm>
          <a:prstGeom prst="rect">
            <a:avLst/>
          </a:prstGeom>
        </p:spPr>
        <p:txBody>
          <a:bodyPr lIns="68580" tIns="34290" rIns="68580" bIns="34290"/>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79" y="1200522"/>
            <a:ext cx="8231030" cy="3395520"/>
          </a:xfrm>
          <a:prstGeom prst="rect">
            <a:avLst/>
          </a:prstGeom>
        </p:spPr>
        <p:txBody>
          <a:bodyPr vert="eaVert" lIns="68580" tIns="34290" rIns="68580" bIns="3429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5" name="页脚占位符 4"/>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10" y="206043"/>
            <a:ext cx="2743677" cy="4389999"/>
          </a:xfrm>
          <a:prstGeom prst="rect">
            <a:avLst/>
          </a:prstGeom>
        </p:spPr>
        <p:txBody>
          <a:bodyPr vert="eaVert" lIns="68580" tIns="34290" rIns="68580" bIns="34290"/>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07" y="206043"/>
            <a:ext cx="8081778" cy="4389999"/>
          </a:xfrm>
          <a:prstGeom prst="rect">
            <a:avLst/>
          </a:prstGeom>
        </p:spPr>
        <p:txBody>
          <a:bodyPr vert="eaVert" lIns="68580" tIns="34290" rIns="68580" bIns="3429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5" name="页脚占位符 4"/>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3988" cy="110331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6238"/>
            <a:ext cx="6402388"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763"/>
            <a:ext cx="7773987" cy="102076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1225"/>
            <a:ext cx="7773987" cy="1125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5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40188" cy="3395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950"/>
            <a:ext cx="4040188" cy="2963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6613"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6613" y="1631950"/>
            <a:ext cx="4041775" cy="2963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Picture 2" descr="C:\Users\Administrator\Desktop\图片1.png"/>
          <p:cNvPicPr>
            <a:picLocks noChangeAspect="1" noChangeArrowheads="1"/>
          </p:cNvPicPr>
          <p:nvPr userDrawn="1"/>
        </p:nvPicPr>
        <p:blipFill>
          <a:blip r:embed="rId2" cstate="print"/>
          <a:srcRect/>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sp>
        <p:nvSpPr>
          <p:cNvPr id="2" name="日期占位符 1"/>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3338" cy="439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94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79" y="206042"/>
            <a:ext cx="8231030" cy="857515"/>
          </a:xfrm>
          <a:prstGeom prst="rect">
            <a:avLst/>
          </a:prstGeom>
        </p:spPr>
        <p:txBody>
          <a:bodyPr lIns="68580" tIns="34290" rIns="68580" bIns="34290"/>
          <a:lstStyle/>
          <a:p>
            <a:r>
              <a:rPr lang="zh-CN" altLang="en-US" smtClean="0"/>
              <a:t>单击此处编辑母版标题样式</a:t>
            </a:r>
            <a:endParaRPr lang="zh-CN" altLang="en-US"/>
          </a:p>
        </p:txBody>
      </p:sp>
      <p:sp>
        <p:nvSpPr>
          <p:cNvPr id="3" name="内容占位符 2"/>
          <p:cNvSpPr>
            <a:spLocks noGrp="1"/>
          </p:cNvSpPr>
          <p:nvPr>
            <p:ph idx="1"/>
          </p:nvPr>
        </p:nvSpPr>
        <p:spPr>
          <a:xfrm>
            <a:off x="457279" y="1200522"/>
            <a:ext cx="8231030" cy="3395520"/>
          </a:xfrm>
          <a:prstGeom prst="rect">
            <a:avLst/>
          </a:prstGeom>
        </p:spPr>
        <p:txBody>
          <a:bodyPr lIns="68580" tIns="34290" rIns="68580" bIns="3429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5" name="页脚占位符 4"/>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2038"/>
            <a:ext cx="5487987"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7987"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7488"/>
            <a:ext cx="5487987"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988" y="206375"/>
            <a:ext cx="2057400" cy="43894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21388" cy="43894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3988" cy="110331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6238"/>
            <a:ext cx="6402388"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763"/>
            <a:ext cx="7773987" cy="102076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1225"/>
            <a:ext cx="7773987" cy="1125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5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40188" cy="3395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950"/>
            <a:ext cx="4040188" cy="2963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6613"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6613" y="1631950"/>
            <a:ext cx="4041775" cy="2963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439" y="3306196"/>
            <a:ext cx="7773750" cy="1021872"/>
          </a:xfrm>
          <a:prstGeom prst="rect">
            <a:avLst/>
          </a:prstGeom>
        </p:spPr>
        <p:txBody>
          <a:bodyPr lIns="68580" tIns="34290" rIns="68580" bIns="34290"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439" y="2180708"/>
            <a:ext cx="7773750" cy="1125488"/>
          </a:xfrm>
          <a:prstGeom prst="rect">
            <a:avLst/>
          </a:prstGeom>
        </p:spPr>
        <p:txBody>
          <a:bodyPr lIns="68580" tIns="34290" rIns="68580" bIns="34290" anchor="b"/>
          <a:lstStyle>
            <a:lvl1pPr marL="0" indent="0">
              <a:buNone/>
              <a:defRPr sz="1500">
                <a:solidFill>
                  <a:schemeClr val="tx1">
                    <a:tint val="7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5" name="页脚占位符 4"/>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3338" cy="439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94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2038"/>
            <a:ext cx="5487987"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7987"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7488"/>
            <a:ext cx="5487987"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988" y="206375"/>
            <a:ext cx="2057400" cy="43894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21388" cy="43894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3988" cy="110331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6238"/>
            <a:ext cx="6402388"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763"/>
            <a:ext cx="7773987" cy="102076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1225"/>
            <a:ext cx="7773987" cy="1125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5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40188" cy="3395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950"/>
            <a:ext cx="4040188" cy="2963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6613"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6613" y="1631950"/>
            <a:ext cx="4041775" cy="2963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79" y="206042"/>
            <a:ext cx="8231030" cy="857515"/>
          </a:xfrm>
          <a:prstGeom prst="rect">
            <a:avLst/>
          </a:prstGeom>
        </p:spPr>
        <p:txBody>
          <a:bodyPr lIns="68580" tIns="34290" rIns="68580" bIns="34290"/>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06" y="1200522"/>
            <a:ext cx="5412728" cy="3395520"/>
          </a:xfrm>
          <a:prstGeom prst="rect">
            <a:avLst/>
          </a:prstGeom>
        </p:spPr>
        <p:txBody>
          <a:bodyPr lIns="68580" tIns="34290" rIns="68580" bIns="34290"/>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4861" y="1200522"/>
            <a:ext cx="5412727" cy="3395520"/>
          </a:xfrm>
          <a:prstGeom prst="rect">
            <a:avLst/>
          </a:prstGeom>
        </p:spPr>
        <p:txBody>
          <a:bodyPr lIns="68580" tIns="34290" rIns="68580" bIns="34290"/>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6" name="页脚占位符 5"/>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3338" cy="439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94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2038"/>
            <a:ext cx="5487987"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7987"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7488"/>
            <a:ext cx="5487987"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988" y="206375"/>
            <a:ext cx="2057400" cy="43894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21388" cy="43894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79" y="206042"/>
            <a:ext cx="8231030" cy="857515"/>
          </a:xfrm>
          <a:prstGeom prst="rect">
            <a:avLst/>
          </a:prstGeom>
        </p:spPr>
        <p:txBody>
          <a:bodyPr lIns="68580" tIns="34290" rIns="68580" bIns="34290"/>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79" y="1151690"/>
            <a:ext cx="4040890" cy="479970"/>
          </a:xfrm>
          <a:prstGeom prst="rect">
            <a:avLst/>
          </a:prstGeo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79" y="1631660"/>
            <a:ext cx="4040890" cy="2964381"/>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832" y="1151690"/>
            <a:ext cx="4042477" cy="479970"/>
          </a:xfrm>
          <a:prstGeom prst="rect">
            <a:avLst/>
          </a:prstGeo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832" y="1631660"/>
            <a:ext cx="4042477" cy="2964381"/>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8" name="页脚占位符 7"/>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9" name="灯片编号占位符 8"/>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79" y="206042"/>
            <a:ext cx="8231030" cy="857515"/>
          </a:xfrm>
          <a:prstGeom prst="rect">
            <a:avLst/>
          </a:prstGeo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4" name="页脚占位符 3"/>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5" name="灯片编号占位符 4"/>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3" name="页脚占位符 2"/>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4" name="灯片编号占位符 3"/>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grpSp>
        <p:nvGrpSpPr>
          <p:cNvPr id="5" name="组合 4"/>
          <p:cNvGrpSpPr/>
          <p:nvPr userDrawn="1"/>
        </p:nvGrpSpPr>
        <p:grpSpPr>
          <a:xfrm>
            <a:off x="164870" y="-502866"/>
            <a:ext cx="1054432" cy="1417187"/>
            <a:chOff x="2236534" y="-1016036"/>
            <a:chExt cx="1913453" cy="2571735"/>
          </a:xfrm>
        </p:grpSpPr>
        <p:sp>
          <p:nvSpPr>
            <p:cNvPr id="6" name="椭圆 5"/>
            <p:cNvSpPr/>
            <p:nvPr/>
          </p:nvSpPr>
          <p:spPr>
            <a:xfrm flipH="1">
              <a:off x="3251971" y="1055553"/>
              <a:ext cx="351324" cy="351372"/>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19050" cap="flat">
              <a:gradFill>
                <a:gsLst>
                  <a:gs pos="0">
                    <a:srgbClr val="0070C0"/>
                  </a:gs>
                  <a:gs pos="50000">
                    <a:srgbClr val="0070C0"/>
                  </a:gs>
                  <a:gs pos="100000">
                    <a:srgbClr val="005392"/>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7" name="椭圆 6"/>
            <p:cNvSpPr/>
            <p:nvPr/>
          </p:nvSpPr>
          <p:spPr>
            <a:xfrm flipH="1">
              <a:off x="2236534" y="393941"/>
              <a:ext cx="938930" cy="939058"/>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19050" cap="flat">
              <a:gradFill>
                <a:gsLst>
                  <a:gs pos="0">
                    <a:srgbClr val="0070C0"/>
                  </a:gs>
                  <a:gs pos="50000">
                    <a:srgbClr val="0070C0"/>
                  </a:gs>
                  <a:gs pos="100000">
                    <a:srgbClr val="005392"/>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8" name="椭圆 7"/>
            <p:cNvSpPr/>
            <p:nvPr/>
          </p:nvSpPr>
          <p:spPr>
            <a:xfrm flipH="1">
              <a:off x="2454011" y="-1016036"/>
              <a:ext cx="1695976" cy="1696200"/>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19050" cap="flat">
              <a:gradFill>
                <a:gsLst>
                  <a:gs pos="0">
                    <a:srgbClr val="0070C0"/>
                  </a:gs>
                  <a:gs pos="50000">
                    <a:srgbClr val="0070C0"/>
                  </a:gs>
                  <a:gs pos="100000">
                    <a:srgbClr val="005392"/>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9" name="椭圆 8"/>
            <p:cNvSpPr/>
            <p:nvPr/>
          </p:nvSpPr>
          <p:spPr>
            <a:xfrm flipH="1">
              <a:off x="3558587" y="730649"/>
              <a:ext cx="206760" cy="206788"/>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19050" cap="flat">
              <a:gradFill>
                <a:gsLst>
                  <a:gs pos="0">
                    <a:srgbClr val="0070C0"/>
                  </a:gs>
                  <a:gs pos="50000">
                    <a:srgbClr val="0070C0"/>
                  </a:gs>
                  <a:gs pos="100000">
                    <a:srgbClr val="005392"/>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10" name="椭圆 9"/>
            <p:cNvSpPr/>
            <p:nvPr/>
          </p:nvSpPr>
          <p:spPr>
            <a:xfrm flipH="1">
              <a:off x="3085839" y="487720"/>
              <a:ext cx="385691" cy="385742"/>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ln w="19050" cap="flat">
              <a:gradFill>
                <a:gsLst>
                  <a:gs pos="0">
                    <a:srgbClr val="00B0F0"/>
                  </a:gs>
                  <a:gs pos="50000">
                    <a:srgbClr val="00B0F0"/>
                  </a:gs>
                  <a:gs pos="100000">
                    <a:srgbClr val="0070C0"/>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11" name="椭圆 10"/>
            <p:cNvSpPr/>
            <p:nvPr/>
          </p:nvSpPr>
          <p:spPr>
            <a:xfrm flipH="1">
              <a:off x="2283248" y="1348911"/>
              <a:ext cx="206760" cy="206788"/>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19050" cap="flat">
              <a:gradFill>
                <a:gsLst>
                  <a:gs pos="0">
                    <a:srgbClr val="0070C0"/>
                  </a:gs>
                  <a:gs pos="50000">
                    <a:srgbClr val="0070C0"/>
                  </a:gs>
                  <a:gs pos="100000">
                    <a:srgbClr val="005392"/>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grpSp>
      <p:sp>
        <p:nvSpPr>
          <p:cNvPr id="12" name="任意多边形 11"/>
          <p:cNvSpPr/>
          <p:nvPr userDrawn="1"/>
        </p:nvSpPr>
        <p:spPr>
          <a:xfrm>
            <a:off x="2" y="4588768"/>
            <a:ext cx="9145587" cy="434960"/>
          </a:xfrm>
          <a:custGeom>
            <a:avLst/>
            <a:gdLst>
              <a:gd name="connsiteX0" fmla="*/ 0 w 9145587"/>
              <a:gd name="connsiteY0" fmla="*/ 0 h 434960"/>
              <a:gd name="connsiteX1" fmla="*/ 11884 w 9145587"/>
              <a:gd name="connsiteY1" fmla="*/ 3061 h 434960"/>
              <a:gd name="connsiteX2" fmla="*/ 4573962 w 9145587"/>
              <a:gd name="connsiteY2" fmla="*/ 288138 h 434960"/>
              <a:gd name="connsiteX3" fmla="*/ 4575293 w 9145587"/>
              <a:gd name="connsiteY3" fmla="*/ 288138 h 434960"/>
              <a:gd name="connsiteX4" fmla="*/ 9137369 w 9145587"/>
              <a:gd name="connsiteY4" fmla="*/ 3061 h 434960"/>
              <a:gd name="connsiteX5" fmla="*/ 9145587 w 9145587"/>
              <a:gd name="connsiteY5" fmla="*/ 944 h 434960"/>
              <a:gd name="connsiteX6" fmla="*/ 9145587 w 9145587"/>
              <a:gd name="connsiteY6" fmla="*/ 7258 h 434960"/>
              <a:gd name="connsiteX7" fmla="*/ 8953862 w 9145587"/>
              <a:gd name="connsiteY7" fmla="*/ 43991 h 434960"/>
              <a:gd name="connsiteX8" fmla="*/ 4029956 w 9145587"/>
              <a:gd name="connsiteY8" fmla="*/ 434960 h 434960"/>
              <a:gd name="connsiteX9" fmla="*/ 16038 w 9145587"/>
              <a:gd name="connsiteY9" fmla="*/ 187088 h 434960"/>
              <a:gd name="connsiteX10" fmla="*/ 0 w 9145587"/>
              <a:gd name="connsiteY10" fmla="*/ 184814 h 434960"/>
              <a:gd name="connsiteX11" fmla="*/ 0 w 9145587"/>
              <a:gd name="connsiteY11" fmla="*/ 0 h 43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45587" h="434960">
                <a:moveTo>
                  <a:pt x="0" y="0"/>
                </a:moveTo>
                <a:lnTo>
                  <a:pt x="11884" y="3061"/>
                </a:lnTo>
                <a:cubicBezTo>
                  <a:pt x="763512" y="170589"/>
                  <a:pt x="2523122" y="288138"/>
                  <a:pt x="4573962" y="288138"/>
                </a:cubicBezTo>
                <a:lnTo>
                  <a:pt x="4575293" y="288138"/>
                </a:lnTo>
                <a:cubicBezTo>
                  <a:pt x="6626132" y="288138"/>
                  <a:pt x="8385742" y="170589"/>
                  <a:pt x="9137369" y="3061"/>
                </a:cubicBezTo>
                <a:lnTo>
                  <a:pt x="9145587" y="944"/>
                </a:lnTo>
                <a:lnTo>
                  <a:pt x="9145587" y="7258"/>
                </a:lnTo>
                <a:lnTo>
                  <a:pt x="8953862" y="43991"/>
                </a:lnTo>
                <a:cubicBezTo>
                  <a:pt x="7615785" y="288238"/>
                  <a:pt x="5900338" y="434960"/>
                  <a:pt x="4029956" y="434960"/>
                </a:cubicBezTo>
                <a:cubicBezTo>
                  <a:pt x="2560370" y="434960"/>
                  <a:pt x="1186433" y="344382"/>
                  <a:pt x="16038" y="187088"/>
                </a:cubicBezTo>
                <a:lnTo>
                  <a:pt x="0" y="184814"/>
                </a:lnTo>
                <a:lnTo>
                  <a:pt x="0" y="0"/>
                </a:ln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userDrawn="1"/>
        </p:nvSpPr>
        <p:spPr>
          <a:xfrm>
            <a:off x="2" y="4596026"/>
            <a:ext cx="9145587" cy="572591"/>
          </a:xfrm>
          <a:custGeom>
            <a:avLst/>
            <a:gdLst>
              <a:gd name="connsiteX0" fmla="*/ 9145587 w 9145587"/>
              <a:gd name="connsiteY0" fmla="*/ 0 h 572591"/>
              <a:gd name="connsiteX1" fmla="*/ 9145587 w 9145587"/>
              <a:gd name="connsiteY1" fmla="*/ 572591 h 572591"/>
              <a:gd name="connsiteX2" fmla="*/ 0 w 9145587"/>
              <a:gd name="connsiteY2" fmla="*/ 572591 h 572591"/>
              <a:gd name="connsiteX3" fmla="*/ 0 w 9145587"/>
              <a:gd name="connsiteY3" fmla="*/ 177556 h 572591"/>
              <a:gd name="connsiteX4" fmla="*/ 16038 w 9145587"/>
              <a:gd name="connsiteY4" fmla="*/ 179830 h 572591"/>
              <a:gd name="connsiteX5" fmla="*/ 4029956 w 9145587"/>
              <a:gd name="connsiteY5" fmla="*/ 427702 h 572591"/>
              <a:gd name="connsiteX6" fmla="*/ 8953862 w 9145587"/>
              <a:gd name="connsiteY6" fmla="*/ 36733 h 572591"/>
              <a:gd name="connsiteX7" fmla="*/ 9145587 w 9145587"/>
              <a:gd name="connsiteY7" fmla="*/ 0 h 572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5587" h="572591">
                <a:moveTo>
                  <a:pt x="9145587" y="0"/>
                </a:moveTo>
                <a:lnTo>
                  <a:pt x="9145587" y="572591"/>
                </a:lnTo>
                <a:lnTo>
                  <a:pt x="0" y="572591"/>
                </a:lnTo>
                <a:lnTo>
                  <a:pt x="0" y="177556"/>
                </a:lnTo>
                <a:lnTo>
                  <a:pt x="16038" y="179830"/>
                </a:lnTo>
                <a:cubicBezTo>
                  <a:pt x="1186433" y="337124"/>
                  <a:pt x="2560370" y="427702"/>
                  <a:pt x="4029956" y="427702"/>
                </a:cubicBezTo>
                <a:cubicBezTo>
                  <a:pt x="5900338" y="427702"/>
                  <a:pt x="7615785" y="280980"/>
                  <a:pt x="8953862" y="36733"/>
                </a:cubicBezTo>
                <a:lnTo>
                  <a:pt x="9145587" y="0"/>
                </a:lnTo>
                <a:close/>
              </a:path>
            </a:pathLst>
          </a:custGeom>
          <a:solidFill>
            <a:srgbClr val="0053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80" y="204851"/>
            <a:ext cx="3008836" cy="871807"/>
          </a:xfrm>
          <a:prstGeom prst="rect">
            <a:avLst/>
          </a:prstGeom>
        </p:spPr>
        <p:txBody>
          <a:bodyPr lIns="68580" tIns="34290" rIns="68580" bIns="34290"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670" y="204852"/>
            <a:ext cx="5112638" cy="4391190"/>
          </a:xfrm>
          <a:prstGeom prst="rect">
            <a:avLst/>
          </a:prstGeom>
        </p:spPr>
        <p:txBody>
          <a:bodyPr lIns="68580" tIns="34290" rIns="68580" bIns="34290"/>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80" y="1076659"/>
            <a:ext cx="3008836" cy="3519383"/>
          </a:xfrm>
          <a:prstGeom prst="rect">
            <a:avLst/>
          </a:prstGeom>
        </p:spPr>
        <p:txBody>
          <a:bodyPr lIns="68580" tIns="34290" rIns="68580" bIns="34290"/>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6" name="页脚占位符 5"/>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600" y="3601561"/>
            <a:ext cx="5487353" cy="425185"/>
          </a:xfrm>
          <a:prstGeom prst="rect">
            <a:avLst/>
          </a:prstGeom>
        </p:spPr>
        <p:txBody>
          <a:bodyPr lIns="68580" tIns="34290" rIns="68580" bIns="34290"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600" y="459723"/>
            <a:ext cx="5487353" cy="3087053"/>
          </a:xfrm>
          <a:prstGeom prst="rect">
            <a:avLst/>
          </a:prstGeom>
        </p:spPr>
        <p:txBody>
          <a:bodyPr lIns="68580" tIns="34290" rIns="68580" bIns="34290"/>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1792600" y="4026746"/>
            <a:ext cx="5487353" cy="603833"/>
          </a:xfrm>
          <a:prstGeom prst="rect">
            <a:avLst/>
          </a:prstGeom>
        </p:spPr>
        <p:txBody>
          <a:bodyPr lIns="68580" tIns="34290" rIns="68580" bIns="34290"/>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6" name="页脚占位符 5"/>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2" Type="http://schemas.openxmlformats.org/officeDocument/2006/relationships/theme" Target="../theme/theme3.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2" Type="http://schemas.openxmlformats.org/officeDocument/2006/relationships/theme" Target="../theme/theme4.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 name="Picture 2" descr="C:\Users\Administrator\Desktop\图片1.png"/>
          <p:cNvPicPr>
            <a:picLocks noChangeAspect="1" noChangeArrowheads="1"/>
          </p:cNvPicPr>
          <p:nvPr userDrawn="1"/>
        </p:nvPicPr>
        <p:blipFill>
          <a:blip r:embed="rId12" cstate="print"/>
          <a:srcRect/>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375"/>
            <a:ext cx="8231188"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0"/>
            <a:ext cx="8231188" cy="33956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8850"/>
            <a:ext cx="2133600" cy="273050"/>
          </a:xfrm>
          <a:prstGeom prst="rect">
            <a:avLst/>
          </a:prstGeom>
        </p:spPr>
        <p:txBody>
          <a:bodyPr vert="horz" lIns="91440" tIns="45720" rIns="91440" bIns="45720" rtlCol="0" anchor="ctr"/>
          <a:lstStyle>
            <a:lvl1pPr algn="l">
              <a:defRPr sz="1200">
                <a:solidFill>
                  <a:schemeClr val="tx1">
                    <a:tint val="75000"/>
                  </a:schemeClr>
                </a:solidFill>
              </a:defRPr>
            </a:lvl1pPr>
          </a:lstStyle>
          <a:p>
            <a:fld id="{BD6FE813-D725-4D08-8A53-A310F3B52505}" type="datetimeFigureOut">
              <a:rPr lang="zh-CN" altLang="en-US" smtClean="0"/>
            </a:fld>
            <a:endParaRPr lang="zh-CN" altLang="en-US"/>
          </a:p>
        </p:txBody>
      </p:sp>
      <p:sp>
        <p:nvSpPr>
          <p:cNvPr id="5" name="页脚占位符 4"/>
          <p:cNvSpPr>
            <a:spLocks noGrp="1"/>
          </p:cNvSpPr>
          <p:nvPr>
            <p:ph type="ftr" sz="quarter" idx="3"/>
          </p:nvPr>
        </p:nvSpPr>
        <p:spPr>
          <a:xfrm>
            <a:off x="3124200" y="4768850"/>
            <a:ext cx="2897188" cy="2730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4788" y="4768850"/>
            <a:ext cx="2133600" cy="273050"/>
          </a:xfrm>
          <a:prstGeom prst="rect">
            <a:avLst/>
          </a:prstGeom>
        </p:spPr>
        <p:txBody>
          <a:bodyPr vert="horz" lIns="91440" tIns="45720" rIns="91440" bIns="45720" rtlCol="0" anchor="ctr"/>
          <a:lstStyle>
            <a:lvl1pPr algn="r">
              <a:defRPr sz="1200">
                <a:solidFill>
                  <a:schemeClr val="tx1">
                    <a:tint val="75000"/>
                  </a:schemeClr>
                </a:solidFill>
              </a:defRPr>
            </a:lvl1pPr>
          </a:lstStyle>
          <a:p>
            <a:fld id="{35890B27-0958-4C4C-BDB9-66010A4DD1C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375"/>
            <a:ext cx="8231188"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0"/>
            <a:ext cx="8231188" cy="33956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8850"/>
            <a:ext cx="2133600" cy="273050"/>
          </a:xfrm>
          <a:prstGeom prst="rect">
            <a:avLst/>
          </a:prstGeom>
        </p:spPr>
        <p:txBody>
          <a:bodyPr vert="horz" lIns="91440" tIns="45720" rIns="91440" bIns="45720" rtlCol="0" anchor="ctr"/>
          <a:lstStyle>
            <a:lvl1pPr algn="l">
              <a:defRPr sz="1200">
                <a:solidFill>
                  <a:schemeClr val="tx1">
                    <a:tint val="75000"/>
                  </a:schemeClr>
                </a:solidFill>
              </a:defRPr>
            </a:lvl1p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8850"/>
            <a:ext cx="2897188" cy="2730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4788" y="4768850"/>
            <a:ext cx="2133600" cy="273050"/>
          </a:xfrm>
          <a:prstGeom prst="rect">
            <a:avLst/>
          </a:prstGeom>
        </p:spPr>
        <p:txBody>
          <a:bodyPr vert="horz" lIns="91440" tIns="45720" rIns="91440" bIns="45720" rtlCol="0" anchor="ctr"/>
          <a:lstStyle>
            <a:lvl1pPr algn="r">
              <a:defRPr sz="1200">
                <a:solidFill>
                  <a:schemeClr val="tx1">
                    <a:tint val="75000"/>
                  </a:schemeClr>
                </a:solidFill>
              </a:defRPr>
            </a:lvl1p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375"/>
            <a:ext cx="8231188"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0"/>
            <a:ext cx="8231188" cy="33956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8850"/>
            <a:ext cx="2133600" cy="273050"/>
          </a:xfrm>
          <a:prstGeom prst="rect">
            <a:avLst/>
          </a:prstGeom>
        </p:spPr>
        <p:txBody>
          <a:bodyPr vert="horz" lIns="91440" tIns="45720" rIns="91440" bIns="45720" rtlCol="0" anchor="ctr"/>
          <a:lstStyle>
            <a:lvl1pPr algn="l">
              <a:defRPr sz="1200">
                <a:solidFill>
                  <a:schemeClr val="tx1">
                    <a:tint val="75000"/>
                  </a:schemeClr>
                </a:solidFill>
              </a:defRPr>
            </a:lvl1p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8850"/>
            <a:ext cx="2897188" cy="2730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4788" y="4768850"/>
            <a:ext cx="2133600" cy="273050"/>
          </a:xfrm>
          <a:prstGeom prst="rect">
            <a:avLst/>
          </a:prstGeom>
        </p:spPr>
        <p:txBody>
          <a:bodyPr vert="horz" lIns="91440" tIns="45720" rIns="91440" bIns="45720" rtlCol="0" anchor="ctr"/>
          <a:lstStyle>
            <a:lvl1pPr algn="r">
              <a:defRPr sz="1200">
                <a:solidFill>
                  <a:schemeClr val="tx1">
                    <a:tint val="75000"/>
                  </a:schemeClr>
                </a:solidFill>
              </a:defRPr>
            </a:lvl1p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8.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8.xml"/><Relationship Id="rId2" Type="http://schemas.openxmlformats.org/officeDocument/2006/relationships/image" Target="../media/image3.jpe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7.xml"/><Relationship Id="rId2" Type="http://schemas.openxmlformats.org/officeDocument/2006/relationships/image" Target="../media/image4.jpeg"/><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grpSp>
        <p:nvGrpSpPr>
          <p:cNvPr id="143" name="组合 142"/>
          <p:cNvGrpSpPr/>
          <p:nvPr/>
        </p:nvGrpSpPr>
        <p:grpSpPr>
          <a:xfrm rot="0">
            <a:off x="3296920" y="3005455"/>
            <a:ext cx="2552065" cy="506095"/>
            <a:chOff x="3580172" y="949982"/>
            <a:chExt cx="3292340" cy="718813"/>
          </a:xfrm>
        </p:grpSpPr>
        <p:sp>
          <p:nvSpPr>
            <p:cNvPr id="147" name="圆角矩形 146"/>
            <p:cNvSpPr/>
            <p:nvPr/>
          </p:nvSpPr>
          <p:spPr>
            <a:xfrm>
              <a:off x="3580172" y="949982"/>
              <a:ext cx="3292340" cy="718813"/>
            </a:xfrm>
            <a:prstGeom prst="roundRect">
              <a:avLst>
                <a:gd name="adj" fmla="val 9218"/>
              </a:avLst>
            </a:prstGeom>
            <a:gradFill>
              <a:gsLst>
                <a:gs pos="47000">
                  <a:srgbClr val="FDFDFD"/>
                </a:gs>
                <a:gs pos="53000">
                  <a:srgbClr val="E8E8E8"/>
                </a:gs>
                <a:gs pos="100000">
                  <a:srgbClr val="ECECEC"/>
                </a:gs>
              </a:gsLst>
              <a:lin ang="5400000" scaled="1"/>
            </a:gra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148" name="矩形 147"/>
            <p:cNvSpPr/>
            <p:nvPr/>
          </p:nvSpPr>
          <p:spPr>
            <a:xfrm>
              <a:off x="3580991" y="1027545"/>
              <a:ext cx="3291521" cy="566392"/>
            </a:xfrm>
            <a:prstGeom prst="rect">
              <a:avLst/>
            </a:prstGeom>
          </p:spPr>
          <p:txBody>
            <a:bodyPr wrap="square">
              <a:spAutoFit/>
              <a:scene3d>
                <a:camera prst="orthographicFront"/>
                <a:lightRig rig="threePt" dir="t"/>
              </a:scene3d>
            </a:bodyPr>
            <a:lstStyle/>
            <a:p>
              <a:pPr lvl="0" algn="ctr" defTabSz="914400">
                <a:defRPr/>
              </a:pPr>
              <a:r>
                <a:rPr lang="zh-CN" altLang="en-US" sz="2000" b="1" kern="0" dirty="0">
                  <a:solidFill>
                    <a:schemeClr val="tx2">
                      <a:lumMod val="75000"/>
                    </a:schemeClr>
                  </a:solidFill>
                  <a:effectLst>
                    <a:reflection blurRad="6350" stA="53000" endA="300" endPos="35500" dir="5400000" sy="-90000" algn="bl" rotWithShape="0"/>
                  </a:effectLst>
                  <a:ea typeface="宋体" panose="02010600030101010101" pitchFamily="2" charset="-122"/>
                  <a:cs typeface="+mn-ea"/>
                  <a:sym typeface="+mn-lt"/>
                </a:rPr>
                <a:t>政   策   解   读</a:t>
              </a:r>
              <a:endParaRPr lang="zh-CN" altLang="en-US" sz="2000" b="1" kern="0" dirty="0">
                <a:solidFill>
                  <a:schemeClr val="tx2">
                    <a:lumMod val="75000"/>
                  </a:schemeClr>
                </a:solidFill>
                <a:effectLst>
                  <a:reflection blurRad="6350" stA="53000" endA="300" endPos="35500" dir="5400000" sy="-90000" algn="bl" rotWithShape="0"/>
                </a:effectLst>
                <a:ea typeface="宋体" panose="02010600030101010101" pitchFamily="2" charset="-122"/>
                <a:cs typeface="+mn-ea"/>
                <a:sym typeface="+mn-lt"/>
              </a:endParaRPr>
            </a:p>
          </p:txBody>
        </p:sp>
      </p:grpSp>
      <p:sp>
        <p:nvSpPr>
          <p:cNvPr id="150" name="椭圆 149"/>
          <p:cNvSpPr/>
          <p:nvPr/>
        </p:nvSpPr>
        <p:spPr>
          <a:xfrm flipH="1">
            <a:off x="5035070" y="4419651"/>
            <a:ext cx="963884" cy="964016"/>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ln w="19050" cap="flat">
            <a:gradFill>
              <a:gsLst>
                <a:gs pos="0">
                  <a:srgbClr val="00B0F0"/>
                </a:gs>
                <a:gs pos="50000">
                  <a:srgbClr val="00B0F0"/>
                </a:gs>
                <a:gs pos="100000">
                  <a:srgbClr val="0070C0"/>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grpSp>
        <p:nvGrpSpPr>
          <p:cNvPr id="151" name="组合 150"/>
          <p:cNvGrpSpPr/>
          <p:nvPr/>
        </p:nvGrpSpPr>
        <p:grpSpPr>
          <a:xfrm>
            <a:off x="1679391" y="-1016036"/>
            <a:ext cx="2645719" cy="3056515"/>
            <a:chOff x="1679391" y="-1016036"/>
            <a:chExt cx="2645719" cy="3056515"/>
          </a:xfrm>
        </p:grpSpPr>
        <p:sp>
          <p:nvSpPr>
            <p:cNvPr id="152" name="椭圆 151"/>
            <p:cNvSpPr/>
            <p:nvPr/>
          </p:nvSpPr>
          <p:spPr>
            <a:xfrm flipH="1">
              <a:off x="3731188" y="206246"/>
              <a:ext cx="593922" cy="594003"/>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19050" cap="flat">
              <a:gradFill>
                <a:gsLst>
                  <a:gs pos="0">
                    <a:srgbClr val="0070C0"/>
                  </a:gs>
                  <a:gs pos="50000">
                    <a:srgbClr val="0070C0"/>
                  </a:gs>
                  <a:gs pos="100000">
                    <a:srgbClr val="005392"/>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153" name="椭圆 152"/>
            <p:cNvSpPr/>
            <p:nvPr/>
          </p:nvSpPr>
          <p:spPr>
            <a:xfrm flipH="1">
              <a:off x="1679391" y="1452305"/>
              <a:ext cx="588092" cy="588174"/>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ln w="19050" cap="flat">
              <a:gradFill>
                <a:gsLst>
                  <a:gs pos="0">
                    <a:srgbClr val="00B0F0"/>
                  </a:gs>
                  <a:gs pos="50000">
                    <a:srgbClr val="00B0F0"/>
                  </a:gs>
                  <a:gs pos="100000">
                    <a:srgbClr val="0070C0"/>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154" name="椭圆 153"/>
            <p:cNvSpPr/>
            <p:nvPr/>
          </p:nvSpPr>
          <p:spPr>
            <a:xfrm flipH="1">
              <a:off x="2236534" y="393941"/>
              <a:ext cx="938930" cy="939058"/>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19050" cap="flat">
              <a:gradFill>
                <a:gsLst>
                  <a:gs pos="0">
                    <a:srgbClr val="0070C0"/>
                  </a:gs>
                  <a:gs pos="50000">
                    <a:srgbClr val="0070C0"/>
                  </a:gs>
                  <a:gs pos="100000">
                    <a:srgbClr val="005392"/>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155" name="椭圆 154"/>
            <p:cNvSpPr/>
            <p:nvPr/>
          </p:nvSpPr>
          <p:spPr>
            <a:xfrm flipH="1">
              <a:off x="2454011" y="-1016036"/>
              <a:ext cx="1695976" cy="1696200"/>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19050" cap="flat">
              <a:gradFill>
                <a:gsLst>
                  <a:gs pos="0">
                    <a:srgbClr val="0070C0"/>
                  </a:gs>
                  <a:gs pos="50000">
                    <a:srgbClr val="0070C0"/>
                  </a:gs>
                  <a:gs pos="100000">
                    <a:srgbClr val="005392"/>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156" name="椭圆 155"/>
            <p:cNvSpPr/>
            <p:nvPr/>
          </p:nvSpPr>
          <p:spPr>
            <a:xfrm flipH="1">
              <a:off x="2943688" y="1153821"/>
              <a:ext cx="206760" cy="206788"/>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19050" cap="flat">
              <a:gradFill>
                <a:gsLst>
                  <a:gs pos="0">
                    <a:srgbClr val="0070C0"/>
                  </a:gs>
                  <a:gs pos="50000">
                    <a:srgbClr val="0070C0"/>
                  </a:gs>
                  <a:gs pos="100000">
                    <a:srgbClr val="005392"/>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157" name="椭圆 156"/>
            <p:cNvSpPr/>
            <p:nvPr/>
          </p:nvSpPr>
          <p:spPr>
            <a:xfrm flipH="1">
              <a:off x="3085839" y="487720"/>
              <a:ext cx="385691" cy="385742"/>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ln w="19050" cap="flat">
              <a:gradFill>
                <a:gsLst>
                  <a:gs pos="0">
                    <a:srgbClr val="00B0F0"/>
                  </a:gs>
                  <a:gs pos="50000">
                    <a:srgbClr val="00B0F0"/>
                  </a:gs>
                  <a:gs pos="100000">
                    <a:srgbClr val="0070C0"/>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158" name="椭圆 157"/>
            <p:cNvSpPr/>
            <p:nvPr/>
          </p:nvSpPr>
          <p:spPr>
            <a:xfrm flipH="1">
              <a:off x="2283248" y="1348911"/>
              <a:ext cx="206760" cy="206788"/>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19050" cap="flat">
              <a:gradFill>
                <a:gsLst>
                  <a:gs pos="0">
                    <a:srgbClr val="0070C0"/>
                  </a:gs>
                  <a:gs pos="50000">
                    <a:srgbClr val="0070C0"/>
                  </a:gs>
                  <a:gs pos="100000">
                    <a:srgbClr val="005392"/>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grpSp>
      <p:sp>
        <p:nvSpPr>
          <p:cNvPr id="159" name="椭圆 158"/>
          <p:cNvSpPr/>
          <p:nvPr/>
        </p:nvSpPr>
        <p:spPr>
          <a:xfrm>
            <a:off x="5500694" y="3782644"/>
            <a:ext cx="588092" cy="588174"/>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ln w="19050" cap="flat">
            <a:gradFill>
              <a:gsLst>
                <a:gs pos="0">
                  <a:srgbClr val="00B0F0"/>
                </a:gs>
                <a:gs pos="50000">
                  <a:srgbClr val="00B0F0"/>
                </a:gs>
                <a:gs pos="100000">
                  <a:srgbClr val="0070C0"/>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160" name="椭圆 159"/>
          <p:cNvSpPr/>
          <p:nvPr/>
        </p:nvSpPr>
        <p:spPr>
          <a:xfrm>
            <a:off x="6161863" y="3717796"/>
            <a:ext cx="206760" cy="206788"/>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19050" cap="flat">
            <a:gradFill>
              <a:gsLst>
                <a:gs pos="0">
                  <a:srgbClr val="0070C0"/>
                </a:gs>
                <a:gs pos="50000">
                  <a:srgbClr val="0070C0"/>
                </a:gs>
                <a:gs pos="100000">
                  <a:srgbClr val="005392"/>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161" name="椭圆 160"/>
          <p:cNvSpPr/>
          <p:nvPr/>
        </p:nvSpPr>
        <p:spPr>
          <a:xfrm>
            <a:off x="5803721" y="4107023"/>
            <a:ext cx="923044" cy="923172"/>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19050" cap="flat">
            <a:gradFill>
              <a:gsLst>
                <a:gs pos="0">
                  <a:srgbClr val="0070C0"/>
                </a:gs>
                <a:gs pos="50000">
                  <a:srgbClr val="0070C0"/>
                </a:gs>
                <a:gs pos="100000">
                  <a:srgbClr val="005392"/>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162" name="椭圆 161"/>
          <p:cNvSpPr/>
          <p:nvPr/>
        </p:nvSpPr>
        <p:spPr>
          <a:xfrm>
            <a:off x="6645846" y="3217591"/>
            <a:ext cx="963884" cy="964016"/>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ln w="19050" cap="flat">
            <a:gradFill>
              <a:gsLst>
                <a:gs pos="0">
                  <a:srgbClr val="00B0F0"/>
                </a:gs>
                <a:gs pos="50000">
                  <a:srgbClr val="00B0F0"/>
                </a:gs>
                <a:gs pos="100000">
                  <a:srgbClr val="0070C0"/>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163" name="椭圆 162"/>
          <p:cNvSpPr/>
          <p:nvPr/>
        </p:nvSpPr>
        <p:spPr>
          <a:xfrm>
            <a:off x="5141079" y="4107023"/>
            <a:ext cx="303518" cy="303560"/>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19050" cap="flat">
            <a:gradFill>
              <a:gsLst>
                <a:gs pos="0">
                  <a:srgbClr val="0070C0"/>
                </a:gs>
                <a:gs pos="50000">
                  <a:srgbClr val="0070C0"/>
                </a:gs>
                <a:gs pos="100000">
                  <a:srgbClr val="005392"/>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164" name="任意多边形 163"/>
          <p:cNvSpPr/>
          <p:nvPr/>
        </p:nvSpPr>
        <p:spPr>
          <a:xfrm rot="10800000">
            <a:off x="4743226" y="261086"/>
            <a:ext cx="2637880" cy="4872074"/>
          </a:xfrm>
          <a:custGeom>
            <a:avLst/>
            <a:gdLst>
              <a:gd name="connsiteX0" fmla="*/ 1496906 w 2637880"/>
              <a:gd name="connsiteY0" fmla="*/ 0 h 4872074"/>
              <a:gd name="connsiteX1" fmla="*/ 2637880 w 2637880"/>
              <a:gd name="connsiteY1" fmla="*/ 0 h 4872074"/>
              <a:gd name="connsiteX2" fmla="*/ 2492386 w 2637880"/>
              <a:gd name="connsiteY2" fmla="*/ 16794 h 4872074"/>
              <a:gd name="connsiteX3" fmla="*/ 268252 w 2637880"/>
              <a:gd name="connsiteY3" fmla="*/ 1890123 h 4872074"/>
              <a:gd name="connsiteX4" fmla="*/ 268015 w 2637880"/>
              <a:gd name="connsiteY4" fmla="*/ 1890834 h 4872074"/>
              <a:gd name="connsiteX5" fmla="*/ 1070009 w 2637880"/>
              <a:gd name="connsiteY5" fmla="*/ 4863692 h 4872074"/>
              <a:gd name="connsiteX6" fmla="*/ 1080529 w 2637880"/>
              <a:gd name="connsiteY6" fmla="*/ 4872074 h 4872074"/>
              <a:gd name="connsiteX7" fmla="*/ 1017968 w 2637880"/>
              <a:gd name="connsiteY7" fmla="*/ 4851213 h 4872074"/>
              <a:gd name="connsiteX8" fmla="*/ 810750 w 2637880"/>
              <a:gd name="connsiteY8" fmla="*/ 4649969 h 4872074"/>
              <a:gd name="connsiteX9" fmla="*/ 155038 w 2637880"/>
              <a:gd name="connsiteY9" fmla="*/ 1647449 h 4872074"/>
              <a:gd name="connsiteX10" fmla="*/ 1487095 w 2637880"/>
              <a:gd name="connsiteY10" fmla="*/ 5389 h 4872074"/>
              <a:gd name="connsiteX11" fmla="*/ 1496906 w 2637880"/>
              <a:gd name="connsiteY11" fmla="*/ 0 h 4872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37880" h="4872074">
                <a:moveTo>
                  <a:pt x="1496906" y="0"/>
                </a:moveTo>
                <a:lnTo>
                  <a:pt x="2637880" y="0"/>
                </a:lnTo>
                <a:lnTo>
                  <a:pt x="2492386" y="16794"/>
                </a:lnTo>
                <a:cubicBezTo>
                  <a:pt x="1491876" y="169548"/>
                  <a:pt x="610403" y="864021"/>
                  <a:pt x="268252" y="1890123"/>
                </a:cubicBezTo>
                <a:lnTo>
                  <a:pt x="268015" y="1890834"/>
                </a:lnTo>
                <a:cubicBezTo>
                  <a:pt x="-96945" y="2985343"/>
                  <a:pt x="255377" y="4146320"/>
                  <a:pt x="1070009" y="4863692"/>
                </a:cubicBezTo>
                <a:lnTo>
                  <a:pt x="1080529" y="4872074"/>
                </a:lnTo>
                <a:lnTo>
                  <a:pt x="1017968" y="4851213"/>
                </a:lnTo>
                <a:lnTo>
                  <a:pt x="810750" y="4649969"/>
                </a:lnTo>
                <a:cubicBezTo>
                  <a:pt x="83465" y="3871331"/>
                  <a:pt x="-205695" y="2729278"/>
                  <a:pt x="155038" y="1647449"/>
                </a:cubicBezTo>
                <a:cubicBezTo>
                  <a:pt x="394843" y="928278"/>
                  <a:pt x="880348" y="360188"/>
                  <a:pt x="1487095" y="5389"/>
                </a:cubicBezTo>
                <a:lnTo>
                  <a:pt x="1496906" y="0"/>
                </a:ln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任意多边形 164"/>
          <p:cNvSpPr/>
          <p:nvPr/>
        </p:nvSpPr>
        <p:spPr>
          <a:xfrm>
            <a:off x="1692474" y="0"/>
            <a:ext cx="2637880" cy="4872074"/>
          </a:xfrm>
          <a:custGeom>
            <a:avLst/>
            <a:gdLst>
              <a:gd name="connsiteX0" fmla="*/ 1496906 w 2637880"/>
              <a:gd name="connsiteY0" fmla="*/ 0 h 4872074"/>
              <a:gd name="connsiteX1" fmla="*/ 2637880 w 2637880"/>
              <a:gd name="connsiteY1" fmla="*/ 0 h 4872074"/>
              <a:gd name="connsiteX2" fmla="*/ 2492386 w 2637880"/>
              <a:gd name="connsiteY2" fmla="*/ 16794 h 4872074"/>
              <a:gd name="connsiteX3" fmla="*/ 268252 w 2637880"/>
              <a:gd name="connsiteY3" fmla="*/ 1890123 h 4872074"/>
              <a:gd name="connsiteX4" fmla="*/ 268015 w 2637880"/>
              <a:gd name="connsiteY4" fmla="*/ 1890834 h 4872074"/>
              <a:gd name="connsiteX5" fmla="*/ 1070009 w 2637880"/>
              <a:gd name="connsiteY5" fmla="*/ 4863692 h 4872074"/>
              <a:gd name="connsiteX6" fmla="*/ 1080529 w 2637880"/>
              <a:gd name="connsiteY6" fmla="*/ 4872074 h 4872074"/>
              <a:gd name="connsiteX7" fmla="*/ 1017968 w 2637880"/>
              <a:gd name="connsiteY7" fmla="*/ 4851213 h 4872074"/>
              <a:gd name="connsiteX8" fmla="*/ 810750 w 2637880"/>
              <a:gd name="connsiteY8" fmla="*/ 4649969 h 4872074"/>
              <a:gd name="connsiteX9" fmla="*/ 155038 w 2637880"/>
              <a:gd name="connsiteY9" fmla="*/ 1647449 h 4872074"/>
              <a:gd name="connsiteX10" fmla="*/ 1487095 w 2637880"/>
              <a:gd name="connsiteY10" fmla="*/ 5389 h 4872074"/>
              <a:gd name="connsiteX11" fmla="*/ 1496906 w 2637880"/>
              <a:gd name="connsiteY11" fmla="*/ 0 h 4872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37880" h="4872074">
                <a:moveTo>
                  <a:pt x="1496906" y="0"/>
                </a:moveTo>
                <a:lnTo>
                  <a:pt x="2637880" y="0"/>
                </a:lnTo>
                <a:lnTo>
                  <a:pt x="2492386" y="16794"/>
                </a:lnTo>
                <a:cubicBezTo>
                  <a:pt x="1491876" y="169548"/>
                  <a:pt x="610403" y="864021"/>
                  <a:pt x="268252" y="1890123"/>
                </a:cubicBezTo>
                <a:lnTo>
                  <a:pt x="268015" y="1890834"/>
                </a:lnTo>
                <a:cubicBezTo>
                  <a:pt x="-96945" y="2985343"/>
                  <a:pt x="255377" y="4146320"/>
                  <a:pt x="1070009" y="4863692"/>
                </a:cubicBezTo>
                <a:lnTo>
                  <a:pt x="1080529" y="4872074"/>
                </a:lnTo>
                <a:lnTo>
                  <a:pt x="1017968" y="4851213"/>
                </a:lnTo>
                <a:lnTo>
                  <a:pt x="810750" y="4649969"/>
                </a:lnTo>
                <a:cubicBezTo>
                  <a:pt x="83465" y="3871331"/>
                  <a:pt x="-205695" y="2729278"/>
                  <a:pt x="155038" y="1647449"/>
                </a:cubicBezTo>
                <a:cubicBezTo>
                  <a:pt x="394843" y="928278"/>
                  <a:pt x="880348" y="360188"/>
                  <a:pt x="1487095" y="5389"/>
                </a:cubicBezTo>
                <a:lnTo>
                  <a:pt x="1496906" y="0"/>
                </a:ln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任意多边形 165"/>
          <p:cNvSpPr/>
          <p:nvPr/>
        </p:nvSpPr>
        <p:spPr>
          <a:xfrm>
            <a:off x="0" y="0"/>
            <a:ext cx="3460253" cy="5145088"/>
          </a:xfrm>
          <a:custGeom>
            <a:avLst/>
            <a:gdLst>
              <a:gd name="connsiteX0" fmla="*/ 0 w 3460253"/>
              <a:gd name="connsiteY0" fmla="*/ 0 h 5145088"/>
              <a:gd name="connsiteX1" fmla="*/ 3460253 w 3460253"/>
              <a:gd name="connsiteY1" fmla="*/ 0 h 5145088"/>
              <a:gd name="connsiteX2" fmla="*/ 3441985 w 3460253"/>
              <a:gd name="connsiteY2" fmla="*/ 6686 h 5145088"/>
              <a:gd name="connsiteX3" fmla="*/ 1740785 w 3460253"/>
              <a:gd name="connsiteY3" fmla="*/ 2573201 h 5145088"/>
              <a:gd name="connsiteX4" fmla="*/ 1740785 w 3460253"/>
              <a:gd name="connsiteY4" fmla="*/ 2573950 h 5145088"/>
              <a:gd name="connsiteX5" fmla="*/ 3441985 w 3460253"/>
              <a:gd name="connsiteY5" fmla="*/ 5140465 h 5145088"/>
              <a:gd name="connsiteX6" fmla="*/ 3454616 w 3460253"/>
              <a:gd name="connsiteY6" fmla="*/ 5145088 h 5145088"/>
              <a:gd name="connsiteX7" fmla="*/ 0 w 3460253"/>
              <a:gd name="connsiteY7" fmla="*/ 5145088 h 5145088"/>
              <a:gd name="connsiteX8" fmla="*/ 0 w 3460253"/>
              <a:gd name="connsiteY8" fmla="*/ 0 h 5145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0253" h="5145088">
                <a:moveTo>
                  <a:pt x="0" y="0"/>
                </a:moveTo>
                <a:lnTo>
                  <a:pt x="3460253" y="0"/>
                </a:lnTo>
                <a:lnTo>
                  <a:pt x="3441985" y="6686"/>
                </a:lnTo>
                <a:cubicBezTo>
                  <a:pt x="2442261" y="429534"/>
                  <a:pt x="1740785" y="1419448"/>
                  <a:pt x="1740785" y="2573201"/>
                </a:cubicBezTo>
                <a:lnTo>
                  <a:pt x="1740785" y="2573950"/>
                </a:lnTo>
                <a:cubicBezTo>
                  <a:pt x="1740785" y="3727703"/>
                  <a:pt x="2442261" y="4717617"/>
                  <a:pt x="3441985" y="5140465"/>
                </a:cubicBezTo>
                <a:lnTo>
                  <a:pt x="3454616" y="5145088"/>
                </a:lnTo>
                <a:lnTo>
                  <a:pt x="0" y="5145088"/>
                </a:lnTo>
                <a:lnTo>
                  <a:pt x="0" y="0"/>
                </a:lnTo>
                <a:close/>
              </a:path>
            </a:pathLst>
          </a:custGeom>
          <a:solidFill>
            <a:srgbClr val="005392"/>
          </a:solidFill>
          <a:ln w="12700" cap="flat" cmpd="sng" algn="ctr">
            <a:noFill/>
            <a:prstDash val="solid"/>
            <a:miter lim="800000"/>
          </a:ln>
          <a:effectLst>
            <a:outerShdw blurRad="330200" dist="152400" dir="2700000" algn="tl" rotWithShape="0">
              <a:prstClr val="black">
                <a:alpha val="4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67" name="任意多边形 166"/>
          <p:cNvSpPr/>
          <p:nvPr/>
        </p:nvSpPr>
        <p:spPr>
          <a:xfrm>
            <a:off x="5592130" y="0"/>
            <a:ext cx="3553458" cy="5145088"/>
          </a:xfrm>
          <a:custGeom>
            <a:avLst/>
            <a:gdLst>
              <a:gd name="connsiteX0" fmla="*/ 0 w 3553458"/>
              <a:gd name="connsiteY0" fmla="*/ 0 h 5145088"/>
              <a:gd name="connsiteX1" fmla="*/ 3553458 w 3553458"/>
              <a:gd name="connsiteY1" fmla="*/ 0 h 5145088"/>
              <a:gd name="connsiteX2" fmla="*/ 3553458 w 3553458"/>
              <a:gd name="connsiteY2" fmla="*/ 5145088 h 5145088"/>
              <a:gd name="connsiteX3" fmla="*/ 5638 w 3553458"/>
              <a:gd name="connsiteY3" fmla="*/ 5145088 h 5145088"/>
              <a:gd name="connsiteX4" fmla="*/ 18266 w 3553458"/>
              <a:gd name="connsiteY4" fmla="*/ 5140466 h 5145088"/>
              <a:gd name="connsiteX5" fmla="*/ 1719466 w 3553458"/>
              <a:gd name="connsiteY5" fmla="*/ 2573951 h 5145088"/>
              <a:gd name="connsiteX6" fmla="*/ 1719467 w 3553458"/>
              <a:gd name="connsiteY6" fmla="*/ 2573201 h 5145088"/>
              <a:gd name="connsiteX7" fmla="*/ 18267 w 3553458"/>
              <a:gd name="connsiteY7" fmla="*/ 6686 h 5145088"/>
              <a:gd name="connsiteX8" fmla="*/ 0 w 3553458"/>
              <a:gd name="connsiteY8" fmla="*/ 0 h 5145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3458" h="5145088">
                <a:moveTo>
                  <a:pt x="0" y="0"/>
                </a:moveTo>
                <a:lnTo>
                  <a:pt x="3553458" y="0"/>
                </a:lnTo>
                <a:lnTo>
                  <a:pt x="3553458" y="5145088"/>
                </a:lnTo>
                <a:lnTo>
                  <a:pt x="5638" y="5145088"/>
                </a:lnTo>
                <a:lnTo>
                  <a:pt x="18266" y="5140466"/>
                </a:lnTo>
                <a:cubicBezTo>
                  <a:pt x="1017990" y="4717618"/>
                  <a:pt x="1719466" y="3727704"/>
                  <a:pt x="1719466" y="2573951"/>
                </a:cubicBezTo>
                <a:cubicBezTo>
                  <a:pt x="1719466" y="2573701"/>
                  <a:pt x="1719467" y="2573451"/>
                  <a:pt x="1719467" y="2573201"/>
                </a:cubicBezTo>
                <a:cubicBezTo>
                  <a:pt x="1719467" y="1419448"/>
                  <a:pt x="1017991" y="429534"/>
                  <a:pt x="18267" y="6686"/>
                </a:cubicBezTo>
                <a:lnTo>
                  <a:pt x="0" y="0"/>
                </a:lnTo>
                <a:close/>
              </a:path>
            </a:pathLst>
          </a:custGeom>
          <a:solidFill>
            <a:srgbClr val="005392"/>
          </a:solidFill>
          <a:ln w="12700" cap="flat" cmpd="sng" algn="ctr">
            <a:noFill/>
            <a:prstDash val="solid"/>
            <a:miter lim="800000"/>
          </a:ln>
          <a:effectLst>
            <a:outerShdw blurRad="292100" dist="177800" dir="15360000" algn="r" rotWithShape="0">
              <a:prstClr val="black">
                <a:alpha val="4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68" name="TextBox 7"/>
          <p:cNvSpPr>
            <a:spLocks noChangeArrowheads="1"/>
          </p:cNvSpPr>
          <p:nvPr/>
        </p:nvSpPr>
        <p:spPr bwMode="auto">
          <a:xfrm>
            <a:off x="1913890" y="1328420"/>
            <a:ext cx="5158740" cy="1477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4800" b="1" dirty="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阿里巴巴普惠体 H" panose="00020600040101010101" pitchFamily="18" charset="-122"/>
                <a:ea typeface="阿里巴巴普惠体 H" panose="00020600040101010101" pitchFamily="18" charset="-122"/>
                <a:cs typeface="阿里巴巴普惠体 H" panose="00020600040101010101" pitchFamily="18" charset="-122"/>
                <a:sym typeface="+mn-lt"/>
              </a:rPr>
              <a:t>《</a:t>
            </a:r>
            <a:r>
              <a:rPr lang="zh-CN" altLang="en-US" sz="3600" b="1" dirty="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阿里巴巴普惠体 H" panose="00020600040101010101" pitchFamily="18" charset="-122"/>
                <a:ea typeface="阿里巴巴普惠体 H" panose="00020600040101010101" pitchFamily="18" charset="-122"/>
                <a:cs typeface="阿里巴巴普惠体 H" panose="00020600040101010101" pitchFamily="18" charset="-122"/>
                <a:sym typeface="+mn-lt"/>
              </a:rPr>
              <a:t>上海市杨浦区五角场街道外摆位实施导则</a:t>
            </a:r>
            <a:r>
              <a:rPr lang="zh-CN" altLang="en-US" sz="4800" b="1" dirty="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阿里巴巴普惠体 H" panose="00020600040101010101" pitchFamily="18" charset="-122"/>
                <a:ea typeface="阿里巴巴普惠体 H" panose="00020600040101010101" pitchFamily="18" charset="-122"/>
                <a:cs typeface="阿里巴巴普惠体 H" panose="00020600040101010101" pitchFamily="18" charset="-122"/>
                <a:sym typeface="+mn-lt"/>
              </a:rPr>
              <a:t>》</a:t>
            </a:r>
            <a:endParaRPr lang="zh-CN" altLang="en-US" sz="4800" b="1" dirty="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阿里巴巴普惠体 H" panose="00020600040101010101" pitchFamily="18" charset="-122"/>
              <a:ea typeface="阿里巴巴普惠体 H" panose="00020600040101010101" pitchFamily="18" charset="-122"/>
              <a:cs typeface="阿里巴巴普惠体 H" panose="00020600040101010101" pitchFamily="18" charset="-122"/>
              <a:sym typeface="+mn-lt"/>
            </a:endParaRPr>
          </a:p>
        </p:txBody>
      </p:sp>
      <p:grpSp>
        <p:nvGrpSpPr>
          <p:cNvPr id="169" name="组合 168"/>
          <p:cNvGrpSpPr/>
          <p:nvPr/>
        </p:nvGrpSpPr>
        <p:grpSpPr>
          <a:xfrm>
            <a:off x="2326340" y="2678725"/>
            <a:ext cx="4467406" cy="56153"/>
            <a:chOff x="3060700" y="4724400"/>
            <a:chExt cx="5955507" cy="74850"/>
          </a:xfrm>
        </p:grpSpPr>
        <p:cxnSp>
          <p:nvCxnSpPr>
            <p:cNvPr id="170" name="直接连接符 169"/>
            <p:cNvCxnSpPr/>
            <p:nvPr/>
          </p:nvCxnSpPr>
          <p:spPr>
            <a:xfrm>
              <a:off x="3060700" y="4724400"/>
              <a:ext cx="5955507" cy="0"/>
            </a:xfrm>
            <a:prstGeom prst="line">
              <a:avLst/>
            </a:prstGeom>
            <a:ln w="28575">
              <a:gradFill flip="none" rotWithShape="1">
                <a:gsLst>
                  <a:gs pos="0">
                    <a:schemeClr val="bg1">
                      <a:lumMod val="50000"/>
                      <a:alpha val="0"/>
                    </a:schemeClr>
                  </a:gs>
                  <a:gs pos="54000">
                    <a:schemeClr val="bg1">
                      <a:lumMod val="75000"/>
                    </a:schemeClr>
                  </a:gs>
                  <a:gs pos="100000">
                    <a:schemeClr val="bg1">
                      <a:lumMod val="50000"/>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a:off x="3060700" y="4799250"/>
              <a:ext cx="5955507" cy="0"/>
            </a:xfrm>
            <a:prstGeom prst="line">
              <a:avLst/>
            </a:prstGeom>
            <a:ln w="28575">
              <a:gradFill flip="none" rotWithShape="1">
                <a:gsLst>
                  <a:gs pos="0">
                    <a:schemeClr val="accent1">
                      <a:lumMod val="5000"/>
                      <a:lumOff val="95000"/>
                      <a:alpha val="0"/>
                    </a:schemeClr>
                  </a:gs>
                  <a:gs pos="56000">
                    <a:schemeClr val="bg1"/>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3424555" y="3717925"/>
            <a:ext cx="2297430" cy="337185"/>
          </a:xfrm>
          <a:prstGeom prst="rect">
            <a:avLst/>
          </a:prstGeom>
          <a:noFill/>
        </p:spPr>
        <p:txBody>
          <a:bodyPr wrap="square" rtlCol="0">
            <a:spAutoFit/>
            <a:scene3d>
              <a:camera prst="orthographicFront"/>
              <a:lightRig rig="threePt" dir="t"/>
            </a:scene3d>
          </a:bodyPr>
          <a:p>
            <a:pPr algn="ctr"/>
            <a:r>
              <a:rPr lang="zh-CN" altLang="en-US" sz="1600">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rPr>
              <a:t>五角场街道</a:t>
            </a:r>
            <a:endParaRPr lang="zh-CN" altLang="en-US" sz="1600">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500"/>
                                  </p:stCondLst>
                                  <p:iterate type="lt">
                                    <p:tmPct val="10000"/>
                                  </p:iterate>
                                  <p:childTnLst>
                                    <p:set>
                                      <p:cBhvr>
                                        <p:cTn id="6" dur="1" fill="hold">
                                          <p:stCondLst>
                                            <p:cond delay="0"/>
                                          </p:stCondLst>
                                        </p:cTn>
                                        <p:tgtEl>
                                          <p:spTgt spid="168"/>
                                        </p:tgtEl>
                                        <p:attrNameLst>
                                          <p:attrName>style.visibility</p:attrName>
                                        </p:attrNameLst>
                                      </p:cBhvr>
                                      <p:to>
                                        <p:strVal val="visible"/>
                                      </p:to>
                                    </p:set>
                                    <p:animScale>
                                      <p:cBhvr>
                                        <p:cTn id="7" dur="1000" decel="50000" fill="hold">
                                          <p:stCondLst>
                                            <p:cond delay="0"/>
                                          </p:stCondLst>
                                        </p:cTn>
                                        <p:tgtEl>
                                          <p:spTgt spid="1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68"/>
                                        </p:tgtEl>
                                        <p:attrNameLst>
                                          <p:attrName>ppt_x</p:attrName>
                                          <p:attrName>ppt_y</p:attrName>
                                        </p:attrNameLst>
                                      </p:cBhvr>
                                    </p:animMotion>
                                    <p:animEffect transition="in" filter="fade">
                                      <p:cBhvr>
                                        <p:cTn id="9" dur="1000"/>
                                        <p:tgtEl>
                                          <p:spTgt spid="168"/>
                                        </p:tgtEl>
                                      </p:cBhvr>
                                    </p:animEffect>
                                  </p:childTnLst>
                                </p:cTn>
                              </p:par>
                              <p:par>
                                <p:cTn id="10" presetID="2" presetClass="entr" presetSubtype="2" decel="100000" fill="hold" nodeType="withEffect">
                                  <p:stCondLst>
                                    <p:cond delay="0"/>
                                  </p:stCondLst>
                                  <p:childTnLst>
                                    <p:set>
                                      <p:cBhvr>
                                        <p:cTn id="11" dur="1" fill="hold">
                                          <p:stCondLst>
                                            <p:cond delay="0"/>
                                          </p:stCondLst>
                                        </p:cTn>
                                        <p:tgtEl>
                                          <p:spTgt spid="169"/>
                                        </p:tgtEl>
                                        <p:attrNameLst>
                                          <p:attrName>style.visibility</p:attrName>
                                        </p:attrNameLst>
                                      </p:cBhvr>
                                      <p:to>
                                        <p:strVal val="visible"/>
                                      </p:to>
                                    </p:set>
                                    <p:anim calcmode="lin" valueType="num">
                                      <p:cBhvr additive="base">
                                        <p:cTn id="12" dur="500" fill="hold"/>
                                        <p:tgtEl>
                                          <p:spTgt spid="169"/>
                                        </p:tgtEl>
                                        <p:attrNameLst>
                                          <p:attrName>ppt_x</p:attrName>
                                        </p:attrNameLst>
                                      </p:cBhvr>
                                      <p:tavLst>
                                        <p:tav tm="0">
                                          <p:val>
                                            <p:strVal val="1+#ppt_w/2"/>
                                          </p:val>
                                        </p:tav>
                                        <p:tav tm="100000">
                                          <p:val>
                                            <p:strVal val="#ppt_x"/>
                                          </p:val>
                                        </p:tav>
                                      </p:tavLst>
                                    </p:anim>
                                    <p:anim calcmode="lin" valueType="num">
                                      <p:cBhvr additive="base">
                                        <p:cTn id="13" dur="500" fill="hold"/>
                                        <p:tgtEl>
                                          <p:spTgt spid="1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1679391" y="-1016036"/>
            <a:ext cx="2470596" cy="3056515"/>
            <a:chOff x="1679391" y="-1016036"/>
            <a:chExt cx="2470596" cy="3056515"/>
          </a:xfrm>
        </p:grpSpPr>
        <p:sp>
          <p:nvSpPr>
            <p:cNvPr id="79" name="椭圆 78"/>
            <p:cNvSpPr/>
            <p:nvPr/>
          </p:nvSpPr>
          <p:spPr>
            <a:xfrm flipH="1">
              <a:off x="3251971" y="1055553"/>
              <a:ext cx="351324" cy="351372"/>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19050" cap="flat">
              <a:gradFill>
                <a:gsLst>
                  <a:gs pos="0">
                    <a:srgbClr val="0070C0"/>
                  </a:gs>
                  <a:gs pos="50000">
                    <a:srgbClr val="0070C0"/>
                  </a:gs>
                  <a:gs pos="100000">
                    <a:srgbClr val="005392"/>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80" name="椭圆 79"/>
            <p:cNvSpPr/>
            <p:nvPr/>
          </p:nvSpPr>
          <p:spPr>
            <a:xfrm flipH="1">
              <a:off x="1679391" y="1452305"/>
              <a:ext cx="588092" cy="588174"/>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ln w="19050" cap="flat">
              <a:gradFill>
                <a:gsLst>
                  <a:gs pos="0">
                    <a:srgbClr val="00B0F0"/>
                  </a:gs>
                  <a:gs pos="50000">
                    <a:srgbClr val="00B0F0"/>
                  </a:gs>
                  <a:gs pos="100000">
                    <a:srgbClr val="0070C0"/>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88" name="椭圆 87"/>
            <p:cNvSpPr/>
            <p:nvPr/>
          </p:nvSpPr>
          <p:spPr>
            <a:xfrm flipH="1">
              <a:off x="2236534" y="393941"/>
              <a:ext cx="938930" cy="939058"/>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19050" cap="flat">
              <a:gradFill>
                <a:gsLst>
                  <a:gs pos="0">
                    <a:srgbClr val="0070C0"/>
                  </a:gs>
                  <a:gs pos="50000">
                    <a:srgbClr val="0070C0"/>
                  </a:gs>
                  <a:gs pos="100000">
                    <a:srgbClr val="005392"/>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89" name="椭圆 88"/>
            <p:cNvSpPr/>
            <p:nvPr/>
          </p:nvSpPr>
          <p:spPr>
            <a:xfrm flipH="1">
              <a:off x="2454011" y="-1016036"/>
              <a:ext cx="1695976" cy="1696200"/>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19050" cap="flat">
              <a:gradFill>
                <a:gsLst>
                  <a:gs pos="0">
                    <a:srgbClr val="0070C0"/>
                  </a:gs>
                  <a:gs pos="50000">
                    <a:srgbClr val="0070C0"/>
                  </a:gs>
                  <a:gs pos="100000">
                    <a:srgbClr val="005392"/>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90" name="椭圆 89"/>
            <p:cNvSpPr/>
            <p:nvPr/>
          </p:nvSpPr>
          <p:spPr>
            <a:xfrm flipH="1">
              <a:off x="3558587" y="730649"/>
              <a:ext cx="206760" cy="206788"/>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19050" cap="flat">
              <a:gradFill>
                <a:gsLst>
                  <a:gs pos="0">
                    <a:srgbClr val="0070C0"/>
                  </a:gs>
                  <a:gs pos="50000">
                    <a:srgbClr val="0070C0"/>
                  </a:gs>
                  <a:gs pos="100000">
                    <a:srgbClr val="005392"/>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91" name="椭圆 90"/>
            <p:cNvSpPr/>
            <p:nvPr/>
          </p:nvSpPr>
          <p:spPr>
            <a:xfrm flipH="1">
              <a:off x="3085839" y="487720"/>
              <a:ext cx="385691" cy="385742"/>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ln w="19050" cap="flat">
              <a:gradFill>
                <a:gsLst>
                  <a:gs pos="0">
                    <a:srgbClr val="00B0F0"/>
                  </a:gs>
                  <a:gs pos="50000">
                    <a:srgbClr val="00B0F0"/>
                  </a:gs>
                  <a:gs pos="100000">
                    <a:srgbClr val="0070C0"/>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92" name="椭圆 91"/>
            <p:cNvSpPr/>
            <p:nvPr/>
          </p:nvSpPr>
          <p:spPr>
            <a:xfrm flipH="1">
              <a:off x="2283248" y="1348911"/>
              <a:ext cx="206760" cy="206788"/>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19050" cap="flat">
              <a:gradFill>
                <a:gsLst>
                  <a:gs pos="0">
                    <a:srgbClr val="0070C0"/>
                  </a:gs>
                  <a:gs pos="50000">
                    <a:srgbClr val="0070C0"/>
                  </a:gs>
                  <a:gs pos="100000">
                    <a:srgbClr val="005392"/>
                  </a:gs>
                </a:gsLst>
                <a:lin ang="5400000" scaled="0"/>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grpSp>
      <p:sp>
        <p:nvSpPr>
          <p:cNvPr id="93" name="任意多边形 92"/>
          <p:cNvSpPr/>
          <p:nvPr/>
        </p:nvSpPr>
        <p:spPr>
          <a:xfrm>
            <a:off x="1692474" y="0"/>
            <a:ext cx="2637880" cy="4872074"/>
          </a:xfrm>
          <a:custGeom>
            <a:avLst/>
            <a:gdLst>
              <a:gd name="connsiteX0" fmla="*/ 1496906 w 2637880"/>
              <a:gd name="connsiteY0" fmla="*/ 0 h 4872074"/>
              <a:gd name="connsiteX1" fmla="*/ 2637880 w 2637880"/>
              <a:gd name="connsiteY1" fmla="*/ 0 h 4872074"/>
              <a:gd name="connsiteX2" fmla="*/ 2492386 w 2637880"/>
              <a:gd name="connsiteY2" fmla="*/ 16794 h 4872074"/>
              <a:gd name="connsiteX3" fmla="*/ 268252 w 2637880"/>
              <a:gd name="connsiteY3" fmla="*/ 1890123 h 4872074"/>
              <a:gd name="connsiteX4" fmla="*/ 268015 w 2637880"/>
              <a:gd name="connsiteY4" fmla="*/ 1890834 h 4872074"/>
              <a:gd name="connsiteX5" fmla="*/ 1070009 w 2637880"/>
              <a:gd name="connsiteY5" fmla="*/ 4863692 h 4872074"/>
              <a:gd name="connsiteX6" fmla="*/ 1080529 w 2637880"/>
              <a:gd name="connsiteY6" fmla="*/ 4872074 h 4872074"/>
              <a:gd name="connsiteX7" fmla="*/ 1017968 w 2637880"/>
              <a:gd name="connsiteY7" fmla="*/ 4851213 h 4872074"/>
              <a:gd name="connsiteX8" fmla="*/ 810750 w 2637880"/>
              <a:gd name="connsiteY8" fmla="*/ 4649969 h 4872074"/>
              <a:gd name="connsiteX9" fmla="*/ 155038 w 2637880"/>
              <a:gd name="connsiteY9" fmla="*/ 1647449 h 4872074"/>
              <a:gd name="connsiteX10" fmla="*/ 1487095 w 2637880"/>
              <a:gd name="connsiteY10" fmla="*/ 5389 h 4872074"/>
              <a:gd name="connsiteX11" fmla="*/ 1496906 w 2637880"/>
              <a:gd name="connsiteY11" fmla="*/ 0 h 4872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37880" h="4872074">
                <a:moveTo>
                  <a:pt x="1496906" y="0"/>
                </a:moveTo>
                <a:lnTo>
                  <a:pt x="2637880" y="0"/>
                </a:lnTo>
                <a:lnTo>
                  <a:pt x="2492386" y="16794"/>
                </a:lnTo>
                <a:cubicBezTo>
                  <a:pt x="1491876" y="169548"/>
                  <a:pt x="610403" y="864021"/>
                  <a:pt x="268252" y="1890123"/>
                </a:cubicBezTo>
                <a:lnTo>
                  <a:pt x="268015" y="1890834"/>
                </a:lnTo>
                <a:cubicBezTo>
                  <a:pt x="-96945" y="2985343"/>
                  <a:pt x="255377" y="4146320"/>
                  <a:pt x="1070009" y="4863692"/>
                </a:cubicBezTo>
                <a:lnTo>
                  <a:pt x="1080529" y="4872074"/>
                </a:lnTo>
                <a:lnTo>
                  <a:pt x="1017968" y="4851213"/>
                </a:lnTo>
                <a:lnTo>
                  <a:pt x="810750" y="4649969"/>
                </a:lnTo>
                <a:cubicBezTo>
                  <a:pt x="83465" y="3871331"/>
                  <a:pt x="-205695" y="2729278"/>
                  <a:pt x="155038" y="1647449"/>
                </a:cubicBezTo>
                <a:cubicBezTo>
                  <a:pt x="394843" y="928278"/>
                  <a:pt x="880348" y="360188"/>
                  <a:pt x="1487095" y="5389"/>
                </a:cubicBezTo>
                <a:lnTo>
                  <a:pt x="1496906" y="0"/>
                </a:ln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任意多边形 99"/>
          <p:cNvSpPr/>
          <p:nvPr/>
        </p:nvSpPr>
        <p:spPr>
          <a:xfrm>
            <a:off x="0" y="0"/>
            <a:ext cx="3460253" cy="5145088"/>
          </a:xfrm>
          <a:custGeom>
            <a:avLst/>
            <a:gdLst>
              <a:gd name="connsiteX0" fmla="*/ 0 w 3460253"/>
              <a:gd name="connsiteY0" fmla="*/ 0 h 5145088"/>
              <a:gd name="connsiteX1" fmla="*/ 3460253 w 3460253"/>
              <a:gd name="connsiteY1" fmla="*/ 0 h 5145088"/>
              <a:gd name="connsiteX2" fmla="*/ 3441985 w 3460253"/>
              <a:gd name="connsiteY2" fmla="*/ 6686 h 5145088"/>
              <a:gd name="connsiteX3" fmla="*/ 1740785 w 3460253"/>
              <a:gd name="connsiteY3" fmla="*/ 2573201 h 5145088"/>
              <a:gd name="connsiteX4" fmla="*/ 1740785 w 3460253"/>
              <a:gd name="connsiteY4" fmla="*/ 2573950 h 5145088"/>
              <a:gd name="connsiteX5" fmla="*/ 3441985 w 3460253"/>
              <a:gd name="connsiteY5" fmla="*/ 5140465 h 5145088"/>
              <a:gd name="connsiteX6" fmla="*/ 3454616 w 3460253"/>
              <a:gd name="connsiteY6" fmla="*/ 5145088 h 5145088"/>
              <a:gd name="connsiteX7" fmla="*/ 0 w 3460253"/>
              <a:gd name="connsiteY7" fmla="*/ 5145088 h 5145088"/>
              <a:gd name="connsiteX8" fmla="*/ 0 w 3460253"/>
              <a:gd name="connsiteY8" fmla="*/ 0 h 5145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0253" h="5145088">
                <a:moveTo>
                  <a:pt x="0" y="0"/>
                </a:moveTo>
                <a:lnTo>
                  <a:pt x="3460253" y="0"/>
                </a:lnTo>
                <a:lnTo>
                  <a:pt x="3441985" y="6686"/>
                </a:lnTo>
                <a:cubicBezTo>
                  <a:pt x="2442261" y="429534"/>
                  <a:pt x="1740785" y="1419448"/>
                  <a:pt x="1740785" y="2573201"/>
                </a:cubicBezTo>
                <a:lnTo>
                  <a:pt x="1740785" y="2573950"/>
                </a:lnTo>
                <a:cubicBezTo>
                  <a:pt x="1740785" y="3727703"/>
                  <a:pt x="2442261" y="4717617"/>
                  <a:pt x="3441985" y="5140465"/>
                </a:cubicBezTo>
                <a:lnTo>
                  <a:pt x="3454616" y="5145088"/>
                </a:lnTo>
                <a:lnTo>
                  <a:pt x="0" y="5145088"/>
                </a:lnTo>
                <a:lnTo>
                  <a:pt x="0" y="0"/>
                </a:lnTo>
                <a:close/>
              </a:path>
            </a:pathLst>
          </a:custGeom>
          <a:solidFill>
            <a:srgbClr val="005392"/>
          </a:solidFill>
          <a:ln w="12700" cap="flat" cmpd="sng" algn="ctr">
            <a:noFill/>
            <a:prstDash val="solid"/>
            <a:miter lim="800000"/>
          </a:ln>
          <a:effectLst>
            <a:outerShdw blurRad="330200" dist="152400" dir="2700000" algn="tl" rotWithShape="0">
              <a:prstClr val="black">
                <a:alpha val="4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nvGrpSpPr>
          <p:cNvPr id="120" name="组合 119"/>
          <p:cNvGrpSpPr/>
          <p:nvPr/>
        </p:nvGrpSpPr>
        <p:grpSpPr>
          <a:xfrm rot="0">
            <a:off x="3893185" y="2998470"/>
            <a:ext cx="4523105" cy="1873885"/>
            <a:chOff x="2401612" y="2570765"/>
            <a:chExt cx="5049520" cy="1873885"/>
          </a:xfrm>
          <a:effectLst>
            <a:outerShdw blurRad="50800" dist="38100" algn="l" rotWithShape="0">
              <a:prstClr val="black">
                <a:alpha val="40000"/>
              </a:prstClr>
            </a:outerShdw>
          </a:effectLst>
        </p:grpSpPr>
        <p:sp>
          <p:nvSpPr>
            <p:cNvPr id="123" name="圆角矩形 122"/>
            <p:cNvSpPr/>
            <p:nvPr/>
          </p:nvSpPr>
          <p:spPr>
            <a:xfrm>
              <a:off x="2401612" y="2570765"/>
              <a:ext cx="5049520" cy="1873885"/>
            </a:xfrm>
            <a:prstGeom prst="roundRect">
              <a:avLst>
                <a:gd name="adj" fmla="val 9218"/>
              </a:avLst>
            </a:prstGeom>
            <a:gradFill>
              <a:gsLst>
                <a:gs pos="47000">
                  <a:srgbClr val="FDFDFD"/>
                </a:gs>
                <a:gs pos="53000">
                  <a:srgbClr val="E8E8E8"/>
                </a:gs>
                <a:gs pos="100000">
                  <a:srgbClr val="ECECEC"/>
                </a:gs>
              </a:gsLst>
              <a:lin ang="5400000" scaled="1"/>
            </a:gra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124" name="矩形 123"/>
            <p:cNvSpPr/>
            <p:nvPr/>
          </p:nvSpPr>
          <p:spPr>
            <a:xfrm>
              <a:off x="4725265" y="3861068"/>
              <a:ext cx="309880" cy="368300"/>
            </a:xfrm>
            <a:prstGeom prst="rect">
              <a:avLst/>
            </a:prstGeom>
          </p:spPr>
          <p:txBody>
            <a:bodyPr wrap="square">
              <a:spAutoFit/>
            </a:bodyPr>
            <a:lstStyle/>
            <a:p>
              <a:pPr lvl="0" defTabSz="914400">
                <a:defRPr/>
              </a:pPr>
              <a:endParaRPr lang="zh-CN" altLang="en-US" sz="1800" kern="0" dirty="0">
                <a:solidFill>
                  <a:sysClr val="window" lastClr="FFFFFF">
                    <a:lumMod val="50000"/>
                  </a:sysClr>
                </a:solidFill>
                <a:cs typeface="+mn-ea"/>
                <a:sym typeface="+mn-lt"/>
              </a:endParaRPr>
            </a:p>
          </p:txBody>
        </p:sp>
        <p:sp>
          <p:nvSpPr>
            <p:cNvPr id="125" name="KSO_Shape"/>
            <p:cNvSpPr/>
            <p:nvPr/>
          </p:nvSpPr>
          <p:spPr bwMode="auto">
            <a:xfrm>
              <a:off x="2505999" y="2571039"/>
              <a:ext cx="346641" cy="29464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defTabSz="914400"/>
              <a:endParaRPr lang="zh-CN" altLang="en-US" sz="1800" kern="0">
                <a:solidFill>
                  <a:prstClr val="black"/>
                </a:solidFill>
                <a:cs typeface="+mn-ea"/>
                <a:sym typeface="+mn-lt"/>
              </a:endParaRPr>
            </a:p>
          </p:txBody>
        </p:sp>
      </p:grpSp>
      <p:sp>
        <p:nvSpPr>
          <p:cNvPr id="2" name="文本框 1"/>
          <p:cNvSpPr txBox="1"/>
          <p:nvPr/>
        </p:nvSpPr>
        <p:spPr>
          <a:xfrm>
            <a:off x="504825" y="560070"/>
            <a:ext cx="611505" cy="2061210"/>
          </a:xfrm>
          <a:prstGeom prst="rect">
            <a:avLst/>
          </a:prstGeom>
          <a:noFill/>
        </p:spPr>
        <p:txBody>
          <a:bodyPr wrap="square" rtlCol="0">
            <a:spAutoFit/>
            <a:scene3d>
              <a:camera prst="orthographicFront"/>
              <a:lightRig rig="threePt" dir="t"/>
            </a:scene3d>
          </a:bodyPr>
          <a:p>
            <a:r>
              <a:rPr lang="zh-CN" altLang="en-US" sz="3200" b="1">
                <a:solidFill>
                  <a:schemeClr val="bg1"/>
                </a:solidFill>
                <a:effectLst>
                  <a:reflection blurRad="6350" stA="53000" endA="300" endPos="35500" dir="5400000" sy="-90000" algn="bl" rotWithShape="0"/>
                </a:effectLst>
                <a:latin typeface="宋体" panose="02010600030101010101" pitchFamily="2" charset="-122"/>
                <a:ea typeface="宋体" panose="02010600030101010101" pitchFamily="2" charset="-122"/>
              </a:rPr>
              <a:t>政</a:t>
            </a:r>
            <a:endParaRPr lang="zh-CN" altLang="en-US" sz="3200" b="1">
              <a:solidFill>
                <a:schemeClr val="bg1"/>
              </a:solidFill>
              <a:effectLst>
                <a:reflection blurRad="6350" stA="53000" endA="300" endPos="35500" dir="5400000" sy="-90000" algn="bl" rotWithShape="0"/>
              </a:effectLst>
              <a:latin typeface="宋体" panose="02010600030101010101" pitchFamily="2" charset="-122"/>
              <a:ea typeface="宋体" panose="02010600030101010101" pitchFamily="2" charset="-122"/>
            </a:endParaRPr>
          </a:p>
          <a:p>
            <a:r>
              <a:rPr lang="zh-CN" altLang="en-US" sz="3200" b="1">
                <a:solidFill>
                  <a:schemeClr val="bg1"/>
                </a:solidFill>
                <a:effectLst>
                  <a:reflection blurRad="6350" stA="53000" endA="300" endPos="35500" dir="5400000" sy="-90000" algn="bl" rotWithShape="0"/>
                </a:effectLst>
                <a:latin typeface="宋体" panose="02010600030101010101" pitchFamily="2" charset="-122"/>
                <a:ea typeface="宋体" panose="02010600030101010101" pitchFamily="2" charset="-122"/>
              </a:rPr>
              <a:t>策</a:t>
            </a:r>
            <a:endParaRPr lang="zh-CN" altLang="en-US" sz="3200" b="1">
              <a:solidFill>
                <a:schemeClr val="bg1"/>
              </a:solidFill>
              <a:effectLst>
                <a:reflection blurRad="6350" stA="53000" endA="300" endPos="35500" dir="5400000" sy="-90000" algn="bl" rotWithShape="0"/>
              </a:effectLst>
              <a:latin typeface="宋体" panose="02010600030101010101" pitchFamily="2" charset="-122"/>
              <a:ea typeface="宋体" panose="02010600030101010101" pitchFamily="2" charset="-122"/>
            </a:endParaRPr>
          </a:p>
          <a:p>
            <a:r>
              <a:rPr lang="zh-CN" altLang="en-US" sz="3200" b="1">
                <a:solidFill>
                  <a:schemeClr val="bg1"/>
                </a:solidFill>
                <a:effectLst>
                  <a:reflection blurRad="6350" stA="53000" endA="300" endPos="35500" dir="5400000" sy="-90000" algn="bl" rotWithShape="0"/>
                </a:effectLst>
                <a:latin typeface="宋体" panose="02010600030101010101" pitchFamily="2" charset="-122"/>
                <a:ea typeface="宋体" panose="02010600030101010101" pitchFamily="2" charset="-122"/>
              </a:rPr>
              <a:t>解</a:t>
            </a:r>
            <a:endParaRPr lang="zh-CN" altLang="en-US" sz="3200" b="1">
              <a:solidFill>
                <a:schemeClr val="bg1"/>
              </a:solidFill>
              <a:effectLst>
                <a:reflection blurRad="6350" stA="53000" endA="300" endPos="35500" dir="5400000" sy="-90000" algn="bl" rotWithShape="0"/>
              </a:effectLst>
              <a:latin typeface="宋体" panose="02010600030101010101" pitchFamily="2" charset="-122"/>
              <a:ea typeface="宋体" panose="02010600030101010101" pitchFamily="2" charset="-122"/>
            </a:endParaRPr>
          </a:p>
          <a:p>
            <a:r>
              <a:rPr lang="zh-CN" altLang="en-US" sz="3200" b="1">
                <a:solidFill>
                  <a:schemeClr val="bg1"/>
                </a:solidFill>
                <a:effectLst>
                  <a:reflection blurRad="6350" stA="53000" endA="300" endPos="35500" dir="5400000" sy="-90000" algn="bl" rotWithShape="0"/>
                </a:effectLst>
                <a:latin typeface="宋体" panose="02010600030101010101" pitchFamily="2" charset="-122"/>
                <a:ea typeface="宋体" panose="02010600030101010101" pitchFamily="2" charset="-122"/>
              </a:rPr>
              <a:t>读</a:t>
            </a:r>
            <a:endParaRPr lang="zh-CN" altLang="en-US" sz="3200" b="1">
              <a:solidFill>
                <a:schemeClr val="bg1"/>
              </a:solidFill>
              <a:effectLst>
                <a:reflection blurRad="6350" stA="53000" endA="300" endPos="35500" dir="5400000" sy="-90000" algn="bl" rotWithShape="0"/>
              </a:effectLst>
              <a:latin typeface="宋体" panose="02010600030101010101" pitchFamily="2" charset="-122"/>
              <a:ea typeface="宋体" panose="02010600030101010101" pitchFamily="2" charset="-122"/>
            </a:endParaRPr>
          </a:p>
        </p:txBody>
      </p:sp>
      <p:sp>
        <p:nvSpPr>
          <p:cNvPr id="5" name="文本框 4"/>
          <p:cNvSpPr txBox="1"/>
          <p:nvPr/>
        </p:nvSpPr>
        <p:spPr>
          <a:xfrm>
            <a:off x="4177030" y="3350895"/>
            <a:ext cx="4239260" cy="1168400"/>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p>
            <a:r>
              <a:rPr lang="zh-CN" altLang="en-US" b="1">
                <a:solidFill>
                  <a:schemeClr val="tx1"/>
                </a:solidFill>
                <a:effectLst/>
                <a:latin typeface="楷体" panose="02010609060101010101" charset="-122"/>
                <a:ea typeface="楷体" panose="02010609060101010101" charset="-122"/>
                <a:cs typeface="楷体" panose="02010609060101010101" charset="-122"/>
              </a:rPr>
              <a:t>为贯彻市委、市政府关于全力打响“上海购物”品牌的决策部署，同时也为进一步提升五角场地区形象和品质，杨浦区五角场街道于</a:t>
            </a:r>
            <a:r>
              <a:rPr lang="en-US" altLang="zh-CN" b="1">
                <a:solidFill>
                  <a:schemeClr val="tx1"/>
                </a:solidFill>
                <a:effectLst/>
                <a:latin typeface="楷体" panose="02010609060101010101" charset="-122"/>
                <a:ea typeface="楷体" panose="02010609060101010101" charset="-122"/>
                <a:cs typeface="楷体" panose="02010609060101010101" charset="-122"/>
              </a:rPr>
              <a:t>2020</a:t>
            </a:r>
            <a:r>
              <a:rPr lang="zh-CN" altLang="en-US" b="1">
                <a:solidFill>
                  <a:schemeClr val="tx1"/>
                </a:solidFill>
                <a:effectLst/>
                <a:latin typeface="楷体" panose="02010609060101010101" charset="-122"/>
                <a:ea typeface="楷体" panose="02010609060101010101" charset="-122"/>
                <a:cs typeface="楷体" panose="02010609060101010101" charset="-122"/>
              </a:rPr>
              <a:t>年</a:t>
            </a:r>
            <a:r>
              <a:rPr lang="en-US" altLang="zh-CN" b="1">
                <a:solidFill>
                  <a:schemeClr val="tx1"/>
                </a:solidFill>
                <a:effectLst/>
                <a:latin typeface="楷体" panose="02010609060101010101" charset="-122"/>
                <a:ea typeface="楷体" panose="02010609060101010101" charset="-122"/>
                <a:cs typeface="楷体" panose="02010609060101010101" charset="-122"/>
              </a:rPr>
              <a:t>12</a:t>
            </a:r>
            <a:r>
              <a:rPr lang="zh-CN" altLang="en-US" b="1">
                <a:solidFill>
                  <a:schemeClr val="tx1"/>
                </a:solidFill>
                <a:effectLst/>
                <a:latin typeface="楷体" panose="02010609060101010101" charset="-122"/>
                <a:ea typeface="楷体" panose="02010609060101010101" charset="-122"/>
                <a:cs typeface="楷体" panose="02010609060101010101" charset="-122"/>
              </a:rPr>
              <a:t>月制定《五角场“外摆位”实施导则》，现就导则有关内容解读如下：</a:t>
            </a:r>
            <a:endParaRPr lang="zh-CN" altLang="en-US" b="1">
              <a:solidFill>
                <a:schemeClr val="tx1"/>
              </a:solidFill>
              <a:effectLst/>
              <a:latin typeface="楷体" panose="02010609060101010101" charset="-122"/>
              <a:ea typeface="楷体" panose="02010609060101010101" charset="-122"/>
              <a:cs typeface="楷体" panose="02010609060101010101" charset="-122"/>
            </a:endParaRPr>
          </a:p>
        </p:txBody>
      </p:sp>
      <p:pic>
        <p:nvPicPr>
          <p:cNvPr id="10" name="图片 9" descr="IMG_6138_爱奇艺"/>
          <p:cNvPicPr>
            <a:picLocks noChangeAspect="1"/>
          </p:cNvPicPr>
          <p:nvPr/>
        </p:nvPicPr>
        <p:blipFill>
          <a:blip r:embed="rId2"/>
          <a:stretch>
            <a:fillRect/>
          </a:stretch>
        </p:blipFill>
        <p:spPr>
          <a:xfrm>
            <a:off x="3893185" y="580390"/>
            <a:ext cx="4522470" cy="2332355"/>
          </a:xfrm>
          <a:prstGeom prst="rect">
            <a:avLst/>
          </a:prstGeom>
          <a:ln>
            <a:noFill/>
          </a:ln>
          <a:effectLst>
            <a:softEdge rad="31750"/>
          </a:effectLst>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1196975" y="878205"/>
            <a:ext cx="6779895" cy="3768725"/>
            <a:chOff x="1692475" y="819980"/>
            <a:chExt cx="5629580" cy="3768787"/>
          </a:xfrm>
        </p:grpSpPr>
        <p:grpSp>
          <p:nvGrpSpPr>
            <p:cNvPr id="2" name="组合 1"/>
            <p:cNvGrpSpPr/>
            <p:nvPr/>
          </p:nvGrpSpPr>
          <p:grpSpPr>
            <a:xfrm>
              <a:off x="1692475" y="819980"/>
              <a:ext cx="5629580" cy="3768787"/>
              <a:chOff x="1692475" y="819980"/>
              <a:chExt cx="5629580" cy="3768787"/>
            </a:xfrm>
          </p:grpSpPr>
          <p:grpSp>
            <p:nvGrpSpPr>
              <p:cNvPr id="304" name="组合 303"/>
              <p:cNvGrpSpPr/>
              <p:nvPr/>
            </p:nvGrpSpPr>
            <p:grpSpPr>
              <a:xfrm rot="16200000">
                <a:off x="2622871" y="-110416"/>
                <a:ext cx="3768787" cy="5629580"/>
                <a:chOff x="5863698" y="873284"/>
                <a:chExt cx="3977251" cy="5941768"/>
              </a:xfrm>
            </p:grpSpPr>
            <p:sp>
              <p:nvSpPr>
                <p:cNvPr id="305" name="圆角矩形 304"/>
                <p:cNvSpPr/>
                <p:nvPr/>
              </p:nvSpPr>
              <p:spPr>
                <a:xfrm>
                  <a:off x="5863698" y="955766"/>
                  <a:ext cx="3977251" cy="5859286"/>
                </a:xfrm>
                <a:prstGeom prst="roundRect">
                  <a:avLst>
                    <a:gd name="adj" fmla="val 4670"/>
                  </a:avLst>
                </a:prstGeom>
                <a:gradFill flip="none" rotWithShape="1">
                  <a:gsLst>
                    <a:gs pos="0">
                      <a:sysClr val="window" lastClr="FFFFFF">
                        <a:lumMod val="50000"/>
                      </a:sysClr>
                    </a:gs>
                    <a:gs pos="100000">
                      <a:sysClr val="windowText" lastClr="000000">
                        <a:lumMod val="75000"/>
                        <a:lumOff val="25000"/>
                      </a:sysClr>
                    </a:gs>
                  </a:gsLst>
                  <a:lin ang="8100000" scaled="0"/>
                  <a:tileRect/>
                </a:gradFill>
                <a:ln w="22225" cap="flat" cmpd="sng" algn="ctr">
                  <a:gradFill flip="none" rotWithShape="1">
                    <a:gsLst>
                      <a:gs pos="0">
                        <a:sysClr val="window" lastClr="FFFFFF">
                          <a:lumMod val="65000"/>
                        </a:sysClr>
                      </a:gs>
                      <a:gs pos="100000">
                        <a:sysClr val="windowText" lastClr="000000">
                          <a:lumMod val="85000"/>
                          <a:lumOff val="15000"/>
                        </a:sysClr>
                      </a:gs>
                    </a:gsLst>
                    <a:lin ang="8100000" scaled="0"/>
                    <a:tileRect/>
                  </a:gradFill>
                  <a:prstDash val="solid"/>
                  <a:miter lim="800000"/>
                </a:ln>
                <a:effectLst>
                  <a:outerShdw blurRad="1397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06" name="圆角矩形 305"/>
                <p:cNvSpPr/>
                <p:nvPr/>
              </p:nvSpPr>
              <p:spPr>
                <a:xfrm>
                  <a:off x="6020187" y="1143000"/>
                  <a:ext cx="3664269" cy="5503127"/>
                </a:xfrm>
                <a:prstGeom prst="roundRect">
                  <a:avLst>
                    <a:gd name="adj" fmla="val 0"/>
                  </a:avLst>
                </a:prstGeom>
                <a:solidFill>
                  <a:sysClr val="window" lastClr="FFFFFF">
                    <a:lumMod val="95000"/>
                  </a:sysClr>
                </a:soli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nvGrpSpPr>
                <p:cNvPr id="307" name="组合 306"/>
                <p:cNvGrpSpPr/>
                <p:nvPr/>
              </p:nvGrpSpPr>
              <p:grpSpPr>
                <a:xfrm>
                  <a:off x="6109405" y="1233420"/>
                  <a:ext cx="3485833" cy="234632"/>
                  <a:chOff x="2149635" y="1165383"/>
                  <a:chExt cx="3485831" cy="234634"/>
                </a:xfrm>
              </p:grpSpPr>
              <p:grpSp>
                <p:nvGrpSpPr>
                  <p:cNvPr id="338" name="组合 337"/>
                  <p:cNvGrpSpPr/>
                  <p:nvPr/>
                </p:nvGrpSpPr>
                <p:grpSpPr>
                  <a:xfrm>
                    <a:off x="2149635" y="1165385"/>
                    <a:ext cx="234632" cy="234632"/>
                    <a:chOff x="2483014" y="1114427"/>
                    <a:chExt cx="209550" cy="209550"/>
                  </a:xfrm>
                </p:grpSpPr>
                <p:sp>
                  <p:nvSpPr>
                    <p:cNvPr id="366" name="椭圆 365"/>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7" name="椭圆 366"/>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39" name="组合 338"/>
                  <p:cNvGrpSpPr/>
                  <p:nvPr/>
                </p:nvGrpSpPr>
                <p:grpSpPr>
                  <a:xfrm>
                    <a:off x="2510880" y="1165385"/>
                    <a:ext cx="234632" cy="234632"/>
                    <a:chOff x="2483014" y="1114427"/>
                    <a:chExt cx="209550" cy="209550"/>
                  </a:xfrm>
                </p:grpSpPr>
                <p:sp>
                  <p:nvSpPr>
                    <p:cNvPr id="364" name="椭圆 363"/>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5" name="椭圆 364"/>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0" name="组合 339"/>
                  <p:cNvGrpSpPr/>
                  <p:nvPr/>
                </p:nvGrpSpPr>
                <p:grpSpPr>
                  <a:xfrm>
                    <a:off x="2872124" y="1165385"/>
                    <a:ext cx="234632" cy="234632"/>
                    <a:chOff x="2483014" y="1114427"/>
                    <a:chExt cx="209550" cy="209550"/>
                  </a:xfrm>
                </p:grpSpPr>
                <p:sp>
                  <p:nvSpPr>
                    <p:cNvPr id="362" name="椭圆 361"/>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3" name="椭圆 362"/>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1" name="组合 340"/>
                  <p:cNvGrpSpPr/>
                  <p:nvPr/>
                </p:nvGrpSpPr>
                <p:grpSpPr>
                  <a:xfrm>
                    <a:off x="3233369" y="1165385"/>
                    <a:ext cx="234632" cy="234632"/>
                    <a:chOff x="2483014" y="1114427"/>
                    <a:chExt cx="209550" cy="209550"/>
                  </a:xfrm>
                </p:grpSpPr>
                <p:sp>
                  <p:nvSpPr>
                    <p:cNvPr id="360" name="椭圆 359"/>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1" name="椭圆 360"/>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2" name="组合 341"/>
                  <p:cNvGrpSpPr/>
                  <p:nvPr/>
                </p:nvGrpSpPr>
                <p:grpSpPr>
                  <a:xfrm>
                    <a:off x="3594615" y="1165383"/>
                    <a:ext cx="234632" cy="234632"/>
                    <a:chOff x="2483014" y="1114427"/>
                    <a:chExt cx="209550" cy="209550"/>
                  </a:xfrm>
                </p:grpSpPr>
                <p:sp>
                  <p:nvSpPr>
                    <p:cNvPr id="358" name="椭圆 357"/>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9" name="椭圆 358"/>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3" name="组合 342"/>
                  <p:cNvGrpSpPr/>
                  <p:nvPr/>
                </p:nvGrpSpPr>
                <p:grpSpPr>
                  <a:xfrm>
                    <a:off x="3955858" y="1165384"/>
                    <a:ext cx="234632" cy="234632"/>
                    <a:chOff x="2483014" y="1114427"/>
                    <a:chExt cx="209550" cy="209550"/>
                  </a:xfrm>
                </p:grpSpPr>
                <p:sp>
                  <p:nvSpPr>
                    <p:cNvPr id="356" name="椭圆 355"/>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7" name="椭圆 356"/>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4" name="组合 343"/>
                  <p:cNvGrpSpPr/>
                  <p:nvPr/>
                </p:nvGrpSpPr>
                <p:grpSpPr>
                  <a:xfrm>
                    <a:off x="4317103" y="1165384"/>
                    <a:ext cx="234632" cy="234632"/>
                    <a:chOff x="2483014" y="1114427"/>
                    <a:chExt cx="209550" cy="209550"/>
                  </a:xfrm>
                </p:grpSpPr>
                <p:sp>
                  <p:nvSpPr>
                    <p:cNvPr id="354" name="椭圆 353"/>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5" name="椭圆 354"/>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5" name="组合 344"/>
                  <p:cNvGrpSpPr/>
                  <p:nvPr/>
                </p:nvGrpSpPr>
                <p:grpSpPr>
                  <a:xfrm>
                    <a:off x="4678347" y="1165384"/>
                    <a:ext cx="234632" cy="234632"/>
                    <a:chOff x="2483014" y="1114427"/>
                    <a:chExt cx="209550" cy="209550"/>
                  </a:xfrm>
                </p:grpSpPr>
                <p:sp>
                  <p:nvSpPr>
                    <p:cNvPr id="352" name="椭圆 351"/>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3" name="椭圆 352"/>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6" name="组合 345"/>
                  <p:cNvGrpSpPr/>
                  <p:nvPr/>
                </p:nvGrpSpPr>
                <p:grpSpPr>
                  <a:xfrm>
                    <a:off x="5039590" y="1165384"/>
                    <a:ext cx="234632" cy="234632"/>
                    <a:chOff x="2483014" y="1114427"/>
                    <a:chExt cx="209550" cy="209550"/>
                  </a:xfrm>
                </p:grpSpPr>
                <p:sp>
                  <p:nvSpPr>
                    <p:cNvPr id="350" name="椭圆 349"/>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1" name="椭圆 350"/>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7" name="组合 346"/>
                  <p:cNvGrpSpPr/>
                  <p:nvPr/>
                </p:nvGrpSpPr>
                <p:grpSpPr>
                  <a:xfrm>
                    <a:off x="5400834" y="1165384"/>
                    <a:ext cx="234632" cy="234632"/>
                    <a:chOff x="2483014" y="1114427"/>
                    <a:chExt cx="209550" cy="209550"/>
                  </a:xfrm>
                </p:grpSpPr>
                <p:sp>
                  <p:nvSpPr>
                    <p:cNvPr id="348" name="椭圆 347"/>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49" name="椭圆 348"/>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grpSp>
              <p:nvGrpSpPr>
                <p:cNvPr id="308" name="组合 307"/>
                <p:cNvGrpSpPr/>
                <p:nvPr/>
              </p:nvGrpSpPr>
              <p:grpSpPr>
                <a:xfrm>
                  <a:off x="6169861" y="873285"/>
                  <a:ext cx="94671" cy="485002"/>
                  <a:chOff x="2244455" y="772894"/>
                  <a:chExt cx="94658" cy="485003"/>
                </a:xfrm>
              </p:grpSpPr>
              <p:sp>
                <p:nvSpPr>
                  <p:cNvPr id="336" name="圆角矩形 335"/>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37" name="圆角矩形 336"/>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09" name="组合 308"/>
                <p:cNvGrpSpPr/>
                <p:nvPr/>
              </p:nvGrpSpPr>
              <p:grpSpPr>
                <a:xfrm>
                  <a:off x="6532517" y="873285"/>
                  <a:ext cx="94671" cy="485002"/>
                  <a:chOff x="2244455" y="772894"/>
                  <a:chExt cx="94658" cy="485003"/>
                </a:xfrm>
              </p:grpSpPr>
              <p:sp>
                <p:nvSpPr>
                  <p:cNvPr id="334" name="圆角矩形 333"/>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35" name="圆角矩形 334"/>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0" name="组合 309"/>
                <p:cNvGrpSpPr/>
                <p:nvPr/>
              </p:nvGrpSpPr>
              <p:grpSpPr>
                <a:xfrm>
                  <a:off x="6895173" y="873285"/>
                  <a:ext cx="94671" cy="485002"/>
                  <a:chOff x="2244455" y="772894"/>
                  <a:chExt cx="94658" cy="485003"/>
                </a:xfrm>
              </p:grpSpPr>
              <p:sp>
                <p:nvSpPr>
                  <p:cNvPr id="332" name="圆角矩形 331"/>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33" name="圆角矩形 332"/>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1" name="组合 310"/>
                <p:cNvGrpSpPr/>
                <p:nvPr/>
              </p:nvGrpSpPr>
              <p:grpSpPr>
                <a:xfrm>
                  <a:off x="7257828" y="873285"/>
                  <a:ext cx="94671" cy="485002"/>
                  <a:chOff x="2244455" y="772894"/>
                  <a:chExt cx="94658" cy="485003"/>
                </a:xfrm>
              </p:grpSpPr>
              <p:sp>
                <p:nvSpPr>
                  <p:cNvPr id="330" name="圆角矩形 329"/>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31" name="圆角矩形 330"/>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2" name="组合 311"/>
                <p:cNvGrpSpPr/>
                <p:nvPr/>
              </p:nvGrpSpPr>
              <p:grpSpPr>
                <a:xfrm>
                  <a:off x="7620483" y="873285"/>
                  <a:ext cx="94671" cy="485002"/>
                  <a:chOff x="2244455" y="772894"/>
                  <a:chExt cx="94658" cy="485003"/>
                </a:xfrm>
              </p:grpSpPr>
              <p:sp>
                <p:nvSpPr>
                  <p:cNvPr id="328" name="圆角矩形 327"/>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9" name="圆角矩形 328"/>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3" name="组合 312"/>
                <p:cNvGrpSpPr/>
                <p:nvPr/>
              </p:nvGrpSpPr>
              <p:grpSpPr>
                <a:xfrm>
                  <a:off x="7983141" y="873285"/>
                  <a:ext cx="94671" cy="485002"/>
                  <a:chOff x="2244455" y="772894"/>
                  <a:chExt cx="94658" cy="485003"/>
                </a:xfrm>
              </p:grpSpPr>
              <p:sp>
                <p:nvSpPr>
                  <p:cNvPr id="326" name="圆角矩形 325"/>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7" name="圆角矩形 326"/>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4" name="组合 313"/>
                <p:cNvGrpSpPr/>
                <p:nvPr/>
              </p:nvGrpSpPr>
              <p:grpSpPr>
                <a:xfrm>
                  <a:off x="8345797" y="873284"/>
                  <a:ext cx="94671" cy="485002"/>
                  <a:chOff x="2244455" y="772894"/>
                  <a:chExt cx="94658" cy="485003"/>
                </a:xfrm>
              </p:grpSpPr>
              <p:sp>
                <p:nvSpPr>
                  <p:cNvPr id="324" name="圆角矩形 323"/>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5" name="圆角矩形 324"/>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5" name="组合 314"/>
                <p:cNvGrpSpPr/>
                <p:nvPr/>
              </p:nvGrpSpPr>
              <p:grpSpPr>
                <a:xfrm>
                  <a:off x="8708451" y="873285"/>
                  <a:ext cx="94671" cy="485002"/>
                  <a:chOff x="2244455" y="772894"/>
                  <a:chExt cx="94658" cy="485003"/>
                </a:xfrm>
              </p:grpSpPr>
              <p:sp>
                <p:nvSpPr>
                  <p:cNvPr id="322" name="圆角矩形 321"/>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3" name="圆角矩形 322"/>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6" name="组合 315"/>
                <p:cNvGrpSpPr/>
                <p:nvPr/>
              </p:nvGrpSpPr>
              <p:grpSpPr>
                <a:xfrm>
                  <a:off x="9071105" y="873285"/>
                  <a:ext cx="94671" cy="485002"/>
                  <a:chOff x="2244455" y="772894"/>
                  <a:chExt cx="94658" cy="485003"/>
                </a:xfrm>
              </p:grpSpPr>
              <p:sp>
                <p:nvSpPr>
                  <p:cNvPr id="320" name="圆角矩形 319"/>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1" name="圆角矩形 320"/>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7" name="组合 316"/>
                <p:cNvGrpSpPr/>
                <p:nvPr/>
              </p:nvGrpSpPr>
              <p:grpSpPr>
                <a:xfrm>
                  <a:off x="9433759" y="873285"/>
                  <a:ext cx="94671" cy="485002"/>
                  <a:chOff x="2244455" y="772894"/>
                  <a:chExt cx="94658" cy="485003"/>
                </a:xfrm>
              </p:grpSpPr>
              <p:sp>
                <p:nvSpPr>
                  <p:cNvPr id="318" name="圆角矩形 317"/>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19" name="圆角矩形 318"/>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sp>
            <p:nvSpPr>
              <p:cNvPr id="400" name="矩形 399"/>
              <p:cNvSpPr/>
              <p:nvPr/>
            </p:nvSpPr>
            <p:spPr>
              <a:xfrm>
                <a:off x="7019104" y="968269"/>
                <a:ext cx="142900" cy="666542"/>
              </a:xfrm>
              <a:prstGeom prst="rect">
                <a:avLst/>
              </a:prstGeom>
              <a:solidFill>
                <a:srgbClr val="00B0F0"/>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1" name="矩形 400"/>
              <p:cNvSpPr/>
              <p:nvPr/>
            </p:nvSpPr>
            <p:spPr>
              <a:xfrm>
                <a:off x="7019104" y="1634810"/>
                <a:ext cx="142900" cy="708243"/>
              </a:xfrm>
              <a:prstGeom prst="rect">
                <a:avLst/>
              </a:prstGeom>
              <a:solidFill>
                <a:srgbClr val="0070C0"/>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2" name="矩形 401"/>
              <p:cNvSpPr/>
              <p:nvPr/>
            </p:nvSpPr>
            <p:spPr>
              <a:xfrm>
                <a:off x="7019104" y="2341504"/>
                <a:ext cx="142900" cy="709081"/>
              </a:xfrm>
              <a:prstGeom prst="rect">
                <a:avLst/>
              </a:prstGeom>
              <a:solidFill>
                <a:srgbClr val="00B0F0"/>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3" name="矩形 402"/>
              <p:cNvSpPr/>
              <p:nvPr/>
            </p:nvSpPr>
            <p:spPr>
              <a:xfrm>
                <a:off x="7019104" y="3049747"/>
                <a:ext cx="142900" cy="708243"/>
              </a:xfrm>
              <a:prstGeom prst="rect">
                <a:avLst/>
              </a:prstGeom>
              <a:solidFill>
                <a:srgbClr val="0070C0"/>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4" name="矩形 403"/>
              <p:cNvSpPr/>
              <p:nvPr/>
            </p:nvSpPr>
            <p:spPr>
              <a:xfrm>
                <a:off x="7019104" y="3757991"/>
                <a:ext cx="142900" cy="682489"/>
              </a:xfrm>
              <a:prstGeom prst="rect">
                <a:avLst/>
              </a:prstGeom>
              <a:solidFill>
                <a:srgbClr val="00B0F0"/>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cxnSp>
          <p:nvCxnSpPr>
            <p:cNvPr id="399" name="直接连接符 398"/>
            <p:cNvCxnSpPr>
              <a:stCxn id="306" idx="3"/>
              <a:endCxn id="306" idx="1"/>
            </p:cNvCxnSpPr>
            <p:nvPr/>
          </p:nvCxnSpPr>
          <p:spPr>
            <a:xfrm>
              <a:off x="4555011" y="968270"/>
              <a:ext cx="0" cy="3472210"/>
            </a:xfrm>
            <a:prstGeom prst="line">
              <a:avLst/>
            </a:prstGeom>
            <a:noFill/>
            <a:ln w="19050" cap="flat" cmpd="sng" algn="ctr">
              <a:solidFill>
                <a:sysClr val="window" lastClr="FFFFFF">
                  <a:lumMod val="65000"/>
                </a:sysClr>
              </a:solidFill>
              <a:prstDash val="sysDot"/>
              <a:miter lim="800000"/>
            </a:ln>
            <a:effectLst/>
          </p:spPr>
        </p:cxnSp>
      </p:grpSp>
      <p:sp>
        <p:nvSpPr>
          <p:cNvPr id="93" name="文本框 9"/>
          <p:cNvSpPr txBox="1"/>
          <p:nvPr/>
        </p:nvSpPr>
        <p:spPr>
          <a:xfrm>
            <a:off x="2556570" y="3081201"/>
            <a:ext cx="1577143" cy="1158240"/>
          </a:xfrm>
          <a:prstGeom prst="rect">
            <a:avLst/>
          </a:prstGeom>
          <a:noFill/>
        </p:spPr>
        <p:txBody>
          <a:bodyPr wrap="square" lIns="51435" tIns="25718" rIns="51435" bIns="25718" rtlCol="0">
            <a:spAutoFit/>
          </a:bodyPr>
          <a:lstStyle/>
          <a:p>
            <a:pPr marL="0" lvl="1" algn="ctr"/>
            <a:r>
              <a:rPr lang="zh-CN" altLang="en-US" sz="1800" dirty="0">
                <a:solidFill>
                  <a:srgbClr val="0070C0"/>
                </a:solidFill>
                <a:latin typeface="汉仪趣黑W" panose="00020600040101010101" charset="-122"/>
                <a:ea typeface="汉仪趣黑W" panose="00020600040101010101" charset="-122"/>
                <a:cs typeface="+mn-ea"/>
                <a:sym typeface="+mn-lt"/>
              </a:rPr>
              <a:t>问：制定《外摆位实施导则》的目的意义是什么？</a:t>
            </a:r>
            <a:endParaRPr lang="zh-CN" altLang="en-US" sz="1800" dirty="0">
              <a:solidFill>
                <a:srgbClr val="0070C0"/>
              </a:solidFill>
              <a:latin typeface="汉仪趣黑W" panose="00020600040101010101" charset="-122"/>
              <a:ea typeface="汉仪趣黑W" panose="00020600040101010101" charset="-122"/>
              <a:cs typeface="+mn-ea"/>
              <a:sym typeface="+mn-lt"/>
            </a:endParaRPr>
          </a:p>
        </p:txBody>
      </p:sp>
      <p:sp>
        <p:nvSpPr>
          <p:cNvPr id="96" name="矩形 95"/>
          <p:cNvSpPr/>
          <p:nvPr/>
        </p:nvSpPr>
        <p:spPr>
          <a:xfrm>
            <a:off x="5120640" y="1312545"/>
            <a:ext cx="2120265" cy="2976880"/>
          </a:xfrm>
          <a:prstGeom prst="rect">
            <a:avLst/>
          </a:prstGeom>
        </p:spPr>
        <p:txBody>
          <a:bodyPr wrap="square" lIns="68580" tIns="34290" rIns="68580" bIns="34290">
            <a:spAutoFit/>
          </a:bodyPr>
          <a:lstStyle/>
          <a:p>
            <a:pPr>
              <a:lnSpc>
                <a:spcPct val="150000"/>
              </a:lnSpc>
            </a:pPr>
            <a:r>
              <a:rPr lang="zh-CN" altLang="en-US" dirty="0">
                <a:solidFill>
                  <a:schemeClr val="tx1">
                    <a:lumMod val="65000"/>
                    <a:lumOff val="35000"/>
                  </a:schemeClr>
                </a:solidFill>
                <a:latin typeface="楷体" panose="02010609060101010101" charset="-122"/>
                <a:ea typeface="楷体" panose="02010609060101010101" charset="-122"/>
                <a:cs typeface="楷体" panose="02010609060101010101" charset="-122"/>
                <a:sym typeface="+mn-lt"/>
              </a:rPr>
              <a:t>答：为落实《关于进一步优化供给促进消费增长的实施方案》中的相关要求，五角场街道结合自身情况制定外摆位实施导则，旨在规范商家</a:t>
            </a:r>
            <a:r>
              <a:rPr lang="en-US" altLang="zh-CN" dirty="0">
                <a:solidFill>
                  <a:schemeClr val="tx1">
                    <a:lumMod val="65000"/>
                    <a:lumOff val="35000"/>
                  </a:schemeClr>
                </a:solidFill>
                <a:latin typeface="楷体" panose="02010609060101010101" charset="-122"/>
                <a:ea typeface="楷体" panose="02010609060101010101" charset="-122"/>
                <a:cs typeface="楷体" panose="02010609060101010101" charset="-122"/>
                <a:sym typeface="+mn-lt"/>
              </a:rPr>
              <a:t>“</a:t>
            </a:r>
            <a:r>
              <a:rPr lang="zh-CN" altLang="en-US" dirty="0">
                <a:solidFill>
                  <a:schemeClr val="tx1">
                    <a:lumMod val="65000"/>
                    <a:lumOff val="35000"/>
                  </a:schemeClr>
                </a:solidFill>
                <a:latin typeface="楷体" panose="02010609060101010101" charset="-122"/>
                <a:ea typeface="楷体" panose="02010609060101010101" charset="-122"/>
                <a:cs typeface="楷体" panose="02010609060101010101" charset="-122"/>
                <a:sym typeface="+mn-lt"/>
              </a:rPr>
              <a:t>外摆</a:t>
            </a:r>
            <a:r>
              <a:rPr lang="en-US" altLang="zh-CN" dirty="0">
                <a:solidFill>
                  <a:schemeClr val="tx1">
                    <a:lumMod val="65000"/>
                    <a:lumOff val="35000"/>
                  </a:schemeClr>
                </a:solidFill>
                <a:latin typeface="楷体" panose="02010609060101010101" charset="-122"/>
                <a:ea typeface="楷体" panose="02010609060101010101" charset="-122"/>
                <a:cs typeface="楷体" panose="02010609060101010101" charset="-122"/>
                <a:sym typeface="+mn-lt"/>
              </a:rPr>
              <a:t>”</a:t>
            </a:r>
            <a:r>
              <a:rPr lang="zh-CN" altLang="en-US" dirty="0">
                <a:solidFill>
                  <a:schemeClr val="tx1">
                    <a:lumMod val="65000"/>
                    <a:lumOff val="35000"/>
                  </a:schemeClr>
                </a:solidFill>
                <a:latin typeface="楷体" panose="02010609060101010101" charset="-122"/>
                <a:ea typeface="楷体" panose="02010609060101010101" charset="-122"/>
                <a:cs typeface="楷体" panose="02010609060101010101" charset="-122"/>
                <a:sym typeface="+mn-lt"/>
              </a:rPr>
              <a:t>行为，在拉动地区经济的同时，提升城市形象，塑造五角场地区特色外摆位文化。</a:t>
            </a:r>
            <a:endParaRPr lang="zh-CN" altLang="en-US" dirty="0">
              <a:solidFill>
                <a:schemeClr val="tx1">
                  <a:lumMod val="65000"/>
                  <a:lumOff val="35000"/>
                </a:schemeClr>
              </a:solidFill>
              <a:latin typeface="楷体" panose="02010609060101010101" charset="-122"/>
              <a:ea typeface="楷体" panose="02010609060101010101" charset="-122"/>
              <a:cs typeface="楷体" panose="02010609060101010101" charset="-122"/>
              <a:sym typeface="+mn-lt"/>
            </a:endParaRPr>
          </a:p>
        </p:txBody>
      </p:sp>
      <p:sp>
        <p:nvSpPr>
          <p:cNvPr id="5" name="矩形 4"/>
          <p:cNvSpPr/>
          <p:nvPr/>
        </p:nvSpPr>
        <p:spPr>
          <a:xfrm>
            <a:off x="1196107" y="233209"/>
            <a:ext cx="874395" cy="645160"/>
          </a:xfrm>
          <a:prstGeom prst="rect">
            <a:avLst/>
          </a:prstGeom>
        </p:spPr>
        <p:txBody>
          <a:bodyPr wrap="none">
            <a:spAutoFit/>
          </a:bodyPr>
          <a:lstStyle/>
          <a:p>
            <a:r>
              <a:rPr lang="en-US" altLang="zh-CN" sz="3600" b="1"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阿里巴巴普惠体 H" panose="00020600040101010101" pitchFamily="18" charset="-122"/>
                <a:ea typeface="阿里巴巴普惠体 H" panose="00020600040101010101" pitchFamily="18" charset="-122"/>
                <a:cs typeface="阿里巴巴普惠体 H" panose="00020600040101010101" pitchFamily="18" charset="-122"/>
              </a:rPr>
              <a:t>Q&amp;A</a:t>
            </a:r>
            <a:endParaRPr lang="en-US" altLang="zh-CN" sz="3600" b="1"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阿里巴巴普惠体 H" panose="00020600040101010101" pitchFamily="18" charset="-122"/>
              <a:ea typeface="阿里巴巴普惠体 H" panose="00020600040101010101" pitchFamily="18" charset="-122"/>
              <a:cs typeface="阿里巴巴普惠体 H" panose="00020600040101010101" pitchFamily="18" charset="-122"/>
            </a:endParaRPr>
          </a:p>
        </p:txBody>
      </p:sp>
      <p:pic>
        <p:nvPicPr>
          <p:cNvPr id="6" name="图片 5" descr="image170"/>
          <p:cNvPicPr>
            <a:picLocks noChangeAspect="1"/>
          </p:cNvPicPr>
          <p:nvPr/>
        </p:nvPicPr>
        <p:blipFill>
          <a:blip r:embed="rId2"/>
          <a:stretch>
            <a:fillRect/>
          </a:stretch>
        </p:blipFill>
        <p:spPr>
          <a:xfrm>
            <a:off x="2339340" y="1132205"/>
            <a:ext cx="1682750" cy="15703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3"/>
                                        </p:tgtEl>
                                        <p:attrNameLst>
                                          <p:attrName>style.visibility</p:attrName>
                                        </p:attrNameLst>
                                      </p:cBhvr>
                                      <p:to>
                                        <p:strVal val="visible"/>
                                      </p:to>
                                    </p:set>
                                    <p:animEffect transition="in" filter="fade">
                                      <p:cBhvr>
                                        <p:cTn id="13" dur="1000"/>
                                        <p:tgtEl>
                                          <p:spTgt spid="93"/>
                                        </p:tgtEl>
                                      </p:cBhvr>
                                    </p:animEffect>
                                    <p:anim calcmode="lin" valueType="num">
                                      <p:cBhvr>
                                        <p:cTn id="14" dur="1000" fill="hold"/>
                                        <p:tgtEl>
                                          <p:spTgt spid="93"/>
                                        </p:tgtEl>
                                        <p:attrNameLst>
                                          <p:attrName>ppt_x</p:attrName>
                                        </p:attrNameLst>
                                      </p:cBhvr>
                                      <p:tavLst>
                                        <p:tav tm="0">
                                          <p:val>
                                            <p:strVal val="#ppt_x"/>
                                          </p:val>
                                        </p:tav>
                                        <p:tav tm="100000">
                                          <p:val>
                                            <p:strVal val="#ppt_x"/>
                                          </p:val>
                                        </p:tav>
                                      </p:tavLst>
                                    </p:anim>
                                    <p:anim calcmode="lin" valueType="num">
                                      <p:cBhvr>
                                        <p:cTn id="15" dur="1000" fill="hold"/>
                                        <p:tgtEl>
                                          <p:spTgt spid="9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6" presetClass="entr" presetSubtype="0" fill="hold" grpId="0" nodeType="afterEffect">
                                  <p:stCondLst>
                                    <p:cond delay="0"/>
                                  </p:stCondLst>
                                  <p:iterate type="lt">
                                    <p:tmPct val="10000"/>
                                  </p:iterate>
                                  <p:childTnLst>
                                    <p:set>
                                      <p:cBhvr>
                                        <p:cTn id="18" dur="1" fill="hold">
                                          <p:stCondLst>
                                            <p:cond delay="0"/>
                                          </p:stCondLst>
                                        </p:cTn>
                                        <p:tgtEl>
                                          <p:spTgt spid="96"/>
                                        </p:tgtEl>
                                        <p:attrNameLst>
                                          <p:attrName>style.visibility</p:attrName>
                                        </p:attrNameLst>
                                      </p:cBhvr>
                                      <p:to>
                                        <p:strVal val="visible"/>
                                      </p:to>
                                    </p:set>
                                    <p:anim by="(-#ppt_w*2)" calcmode="lin" valueType="num">
                                      <p:cBhvr rctx="PPT">
                                        <p:cTn id="19" dur="500" autoRev="1" fill="hold">
                                          <p:stCondLst>
                                            <p:cond delay="0"/>
                                          </p:stCondLst>
                                        </p:cTn>
                                        <p:tgtEl>
                                          <p:spTgt spid="96"/>
                                        </p:tgtEl>
                                        <p:attrNameLst>
                                          <p:attrName>ppt_w</p:attrName>
                                        </p:attrNameLst>
                                      </p:cBhvr>
                                    </p:anim>
                                    <p:anim by="(#ppt_w*0.50)" calcmode="lin" valueType="num">
                                      <p:cBhvr>
                                        <p:cTn id="20" dur="500" decel="50000" autoRev="1" fill="hold">
                                          <p:stCondLst>
                                            <p:cond delay="0"/>
                                          </p:stCondLst>
                                        </p:cTn>
                                        <p:tgtEl>
                                          <p:spTgt spid="96"/>
                                        </p:tgtEl>
                                        <p:attrNameLst>
                                          <p:attrName>ppt_x</p:attrName>
                                        </p:attrNameLst>
                                      </p:cBhvr>
                                    </p:anim>
                                    <p:anim from="(-#ppt_h/2)" to="(#ppt_y)" calcmode="lin" valueType="num">
                                      <p:cBhvr>
                                        <p:cTn id="21" dur="1000" fill="hold">
                                          <p:stCondLst>
                                            <p:cond delay="0"/>
                                          </p:stCondLst>
                                        </p:cTn>
                                        <p:tgtEl>
                                          <p:spTgt spid="96"/>
                                        </p:tgtEl>
                                        <p:attrNameLst>
                                          <p:attrName>ppt_y</p:attrName>
                                        </p:attrNameLst>
                                      </p:cBhvr>
                                    </p:anim>
                                    <p:animRot by="21600000">
                                      <p:cBhvr>
                                        <p:cTn id="22" dur="1000" fill="hold">
                                          <p:stCondLst>
                                            <p:cond delay="0"/>
                                          </p:stCondLst>
                                        </p:cTn>
                                        <p:tgtEl>
                                          <p:spTgt spid="9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云形 6"/>
          <p:cNvSpPr/>
          <p:nvPr/>
        </p:nvSpPr>
        <p:spPr>
          <a:xfrm>
            <a:off x="1304290" y="673735"/>
            <a:ext cx="5260975" cy="3630295"/>
          </a:xfrm>
          <a:prstGeom prst="cloud">
            <a:avLst/>
          </a:prstGeom>
          <a:solidFill>
            <a:schemeClr val="bg1">
              <a:lumMod val="95000"/>
            </a:schemeClr>
          </a:solidFill>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5" name="矩形 4"/>
          <p:cNvSpPr/>
          <p:nvPr/>
        </p:nvSpPr>
        <p:spPr>
          <a:xfrm>
            <a:off x="1196107" y="233209"/>
            <a:ext cx="874395" cy="645160"/>
          </a:xfrm>
          <a:prstGeom prst="rect">
            <a:avLst/>
          </a:prstGeom>
        </p:spPr>
        <p:txBody>
          <a:bodyPr wrap="none">
            <a:spAutoFit/>
          </a:bodyPr>
          <a:p>
            <a:r>
              <a:rPr lang="en-US" altLang="zh-CN" sz="3600" b="1"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阿里巴巴普惠体 H" panose="00020600040101010101" pitchFamily="18" charset="-122"/>
                <a:ea typeface="阿里巴巴普惠体 H" panose="00020600040101010101" pitchFamily="18" charset="-122"/>
                <a:cs typeface="阿里巴巴普惠体 H" panose="00020600040101010101" pitchFamily="18" charset="-122"/>
              </a:rPr>
              <a:t>Q&amp;A</a:t>
            </a:r>
            <a:endParaRPr lang="en-US" altLang="zh-CN" sz="3600" b="1"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阿里巴巴普惠体 H" panose="00020600040101010101" pitchFamily="18" charset="-122"/>
              <a:ea typeface="阿里巴巴普惠体 H" panose="00020600040101010101" pitchFamily="18" charset="-122"/>
              <a:cs typeface="阿里巴巴普惠体 H" panose="00020600040101010101" pitchFamily="18" charset="-122"/>
            </a:endParaRPr>
          </a:p>
        </p:txBody>
      </p:sp>
      <p:sp>
        <p:nvSpPr>
          <p:cNvPr id="4" name="文本框 3"/>
          <p:cNvSpPr txBox="1"/>
          <p:nvPr/>
        </p:nvSpPr>
        <p:spPr>
          <a:xfrm>
            <a:off x="2400300" y="1353185"/>
            <a:ext cx="2806065" cy="706755"/>
          </a:xfrm>
          <a:prstGeom prst="rect">
            <a:avLst/>
          </a:prstGeom>
          <a:noFill/>
        </p:spPr>
        <p:txBody>
          <a:bodyPr wrap="square" rtlCol="0">
            <a:spAutoFit/>
          </a:bodyPr>
          <a:p>
            <a:r>
              <a:rPr lang="zh-CN" altLang="en-US" sz="2000" dirty="0">
                <a:solidFill>
                  <a:srgbClr val="0070C0"/>
                </a:solidFill>
                <a:latin typeface="汉仪趣黑W" panose="00020600040101010101" charset="-122"/>
                <a:ea typeface="汉仪趣黑W" panose="00020600040101010101" charset="-122"/>
                <a:cs typeface="+mn-ea"/>
              </a:rPr>
              <a:t>问：《外摆位实施导则》适用的范围是什么？</a:t>
            </a:r>
            <a:endParaRPr lang="zh-CN" altLang="en-US" sz="2000" dirty="0">
              <a:solidFill>
                <a:srgbClr val="0070C0"/>
              </a:solidFill>
              <a:latin typeface="汉仪趣黑W" panose="00020600040101010101" charset="-122"/>
              <a:ea typeface="汉仪趣黑W" panose="00020600040101010101" charset="-122"/>
              <a:cs typeface="+mn-ea"/>
            </a:endParaRPr>
          </a:p>
        </p:txBody>
      </p:sp>
      <p:sp>
        <p:nvSpPr>
          <p:cNvPr id="6" name="文本框 5"/>
          <p:cNvSpPr txBox="1"/>
          <p:nvPr/>
        </p:nvSpPr>
        <p:spPr>
          <a:xfrm>
            <a:off x="2400300" y="2450465"/>
            <a:ext cx="3016885" cy="829945"/>
          </a:xfrm>
          <a:prstGeom prst="rect">
            <a:avLst/>
          </a:prstGeom>
          <a:noFill/>
        </p:spPr>
        <p:txBody>
          <a:bodyPr wrap="square" rtlCol="0">
            <a:spAutoFit/>
          </a:bodyPr>
          <a:p>
            <a:r>
              <a:rPr lang="zh-CN" altLang="en-US" sz="1600">
                <a:solidFill>
                  <a:schemeClr val="tx1">
                    <a:lumMod val="85000"/>
                    <a:lumOff val="15000"/>
                  </a:schemeClr>
                </a:solidFill>
                <a:effectLst/>
                <a:latin typeface="楷体" panose="02010609060101010101" charset="-122"/>
                <a:ea typeface="楷体" panose="02010609060101010101" charset="-122"/>
              </a:rPr>
              <a:t>答：导则适用于五角场街道内特定街区和商业商务综合体的物业产权红线内的开放空间。</a:t>
            </a:r>
            <a:endParaRPr lang="zh-CN" altLang="en-US" sz="1600">
              <a:solidFill>
                <a:schemeClr val="tx1">
                  <a:lumMod val="85000"/>
                  <a:lumOff val="15000"/>
                </a:schemeClr>
              </a:solidFill>
              <a:effectLst/>
              <a:latin typeface="楷体" panose="02010609060101010101" charset="-122"/>
              <a:ea typeface="楷体" panose="02010609060101010101" charset="-122"/>
            </a:endParaRPr>
          </a:p>
        </p:txBody>
      </p:sp>
      <p:pic>
        <p:nvPicPr>
          <p:cNvPr id="2" name="图片 1" descr="image173"/>
          <p:cNvPicPr>
            <a:picLocks noChangeAspect="1"/>
          </p:cNvPicPr>
          <p:nvPr/>
        </p:nvPicPr>
        <p:blipFill>
          <a:blip r:embed="rId1"/>
          <a:stretch>
            <a:fillRect/>
          </a:stretch>
        </p:blipFill>
        <p:spPr>
          <a:xfrm>
            <a:off x="6663055" y="16510"/>
            <a:ext cx="2457450" cy="228981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1196107" y="233209"/>
            <a:ext cx="874395" cy="645160"/>
          </a:xfrm>
          <a:prstGeom prst="rect">
            <a:avLst/>
          </a:prstGeom>
        </p:spPr>
        <p:txBody>
          <a:bodyPr wrap="none">
            <a:spAutoFit/>
          </a:bodyPr>
          <a:p>
            <a:r>
              <a:rPr lang="en-US" altLang="zh-CN" sz="3600" b="1"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阿里巴巴普惠体 H" panose="00020600040101010101" pitchFamily="18" charset="-122"/>
                <a:ea typeface="阿里巴巴普惠体 H" panose="00020600040101010101" pitchFamily="18" charset="-122"/>
                <a:cs typeface="阿里巴巴普惠体 H" panose="00020600040101010101" pitchFamily="18" charset="-122"/>
              </a:rPr>
              <a:t>Q&amp;A</a:t>
            </a:r>
            <a:endParaRPr lang="en-US" altLang="zh-CN" sz="3600" b="1"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阿里巴巴普惠体 H" panose="00020600040101010101" pitchFamily="18" charset="-122"/>
              <a:ea typeface="阿里巴巴普惠体 H" panose="00020600040101010101" pitchFamily="18" charset="-122"/>
              <a:cs typeface="阿里巴巴普惠体 H" panose="00020600040101010101" pitchFamily="18" charset="-122"/>
            </a:endParaRPr>
          </a:p>
        </p:txBody>
      </p:sp>
      <p:pic>
        <p:nvPicPr>
          <p:cNvPr id="3" name="图片 2" descr="贴海报"/>
          <p:cNvPicPr>
            <a:picLocks noChangeAspect="1"/>
          </p:cNvPicPr>
          <p:nvPr/>
        </p:nvPicPr>
        <p:blipFill>
          <a:blip r:embed="rId1"/>
          <a:stretch>
            <a:fillRect/>
          </a:stretch>
        </p:blipFill>
        <p:spPr>
          <a:xfrm>
            <a:off x="1261110" y="762635"/>
            <a:ext cx="6622415" cy="3924300"/>
          </a:xfrm>
          <a:prstGeom prst="rect">
            <a:avLst/>
          </a:prstGeom>
          <a:ln>
            <a:solidFill>
              <a:schemeClr val="bg2"/>
            </a:solidFill>
          </a:ln>
        </p:spPr>
      </p:pic>
      <p:sp>
        <p:nvSpPr>
          <p:cNvPr id="4" name="文本框 3"/>
          <p:cNvSpPr txBox="1"/>
          <p:nvPr/>
        </p:nvSpPr>
        <p:spPr>
          <a:xfrm>
            <a:off x="3853180" y="1227455"/>
            <a:ext cx="2805430" cy="645160"/>
          </a:xfrm>
          <a:prstGeom prst="rect">
            <a:avLst/>
          </a:prstGeom>
          <a:noFill/>
        </p:spPr>
        <p:txBody>
          <a:bodyPr wrap="square" rtlCol="0">
            <a:spAutoFit/>
          </a:bodyPr>
          <a:p>
            <a:r>
              <a:rPr lang="zh-CN" altLang="en-US" sz="1800" dirty="0">
                <a:solidFill>
                  <a:srgbClr val="0070C0"/>
                </a:solidFill>
                <a:latin typeface="汉仪趣黑W" panose="00020600040101010101" charset="-122"/>
                <a:ea typeface="汉仪趣黑W" panose="00020600040101010101" charset="-122"/>
                <a:cs typeface="汉仪趣黑W" panose="00020600040101010101" charset="-122"/>
              </a:rPr>
              <a:t>问：“外摆位”的设置要求是什么？</a:t>
            </a:r>
            <a:endParaRPr lang="zh-CN" altLang="en-US" sz="1800" dirty="0">
              <a:solidFill>
                <a:srgbClr val="0070C0"/>
              </a:solidFill>
              <a:latin typeface="汉仪趣黑W" panose="00020600040101010101" charset="-122"/>
              <a:ea typeface="汉仪趣黑W" panose="00020600040101010101" charset="-122"/>
              <a:cs typeface="汉仪趣黑W" panose="00020600040101010101" charset="-122"/>
            </a:endParaRPr>
          </a:p>
        </p:txBody>
      </p:sp>
      <p:sp>
        <p:nvSpPr>
          <p:cNvPr id="6" name="文本框 5"/>
          <p:cNvSpPr txBox="1"/>
          <p:nvPr/>
        </p:nvSpPr>
        <p:spPr>
          <a:xfrm>
            <a:off x="3782060" y="1924685"/>
            <a:ext cx="2947670" cy="1599565"/>
          </a:xfrm>
          <a:prstGeom prst="rect">
            <a:avLst/>
          </a:prstGeom>
          <a:noFill/>
        </p:spPr>
        <p:txBody>
          <a:bodyPr wrap="square" rtlCol="0">
            <a:spAutoFit/>
          </a:bodyPr>
          <a:p>
            <a:r>
              <a:rPr lang="zh-CN" altLang="en-US">
                <a:latin typeface="楷体" panose="02010609060101010101" charset="-122"/>
                <a:ea typeface="楷体" panose="02010609060101010101" charset="-122"/>
                <a:cs typeface="楷体" panose="02010609060101010101" charset="-122"/>
              </a:rPr>
              <a:t>答：外摆位设立的基本原则为不影响公共安全和不扰民。外摆位设置整体风格、色彩须与五角场街区“时尚、活力”定位统一和谐，同时体现商铺特色。外摆位区域内禁止私设广告设施及搭建临时或永久构建筑物。</a:t>
            </a:r>
            <a:endParaRPr lang="zh-CN" altLang="en-US">
              <a:latin typeface="楷体" panose="02010609060101010101" charset="-122"/>
              <a:ea typeface="楷体" panose="02010609060101010101" charset="-122"/>
              <a:cs typeface="楷体" panose="02010609060101010101"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endParaRPr lang="zh-CN" altLang="en-US"/>
          </a:p>
        </p:txBody>
      </p:sp>
      <p:sp>
        <p:nvSpPr>
          <p:cNvPr id="3" name="副标题 2"/>
          <p:cNvSpPr>
            <a:spLocks noGrp="1"/>
          </p:cNvSpPr>
          <p:nvPr>
            <p:ph type="subTitle" idx="1"/>
          </p:nvPr>
        </p:nvSpPr>
        <p:spPr/>
        <p:txBody>
          <a:bodyPr/>
          <a:p>
            <a:endParaRPr lang="zh-CN" altLang="en-US"/>
          </a:p>
        </p:txBody>
      </p:sp>
      <p:pic>
        <p:nvPicPr>
          <p:cNvPr id="4" name="图片 3" descr="白板11"/>
          <p:cNvPicPr>
            <a:picLocks noChangeAspect="1"/>
          </p:cNvPicPr>
          <p:nvPr/>
        </p:nvPicPr>
        <p:blipFill>
          <a:blip r:embed="rId1"/>
          <a:stretch>
            <a:fillRect/>
          </a:stretch>
        </p:blipFill>
        <p:spPr>
          <a:xfrm>
            <a:off x="-1270" y="-11430"/>
            <a:ext cx="9148445" cy="5167630"/>
          </a:xfrm>
          <a:prstGeom prst="rect">
            <a:avLst/>
          </a:prstGeom>
        </p:spPr>
      </p:pic>
      <p:sp>
        <p:nvSpPr>
          <p:cNvPr id="10" name="文本框 9"/>
          <p:cNvSpPr txBox="1"/>
          <p:nvPr/>
        </p:nvSpPr>
        <p:spPr>
          <a:xfrm>
            <a:off x="1842770" y="1950720"/>
            <a:ext cx="4359275" cy="398780"/>
          </a:xfrm>
          <a:prstGeom prst="rect">
            <a:avLst/>
          </a:prstGeom>
          <a:noFill/>
        </p:spPr>
        <p:txBody>
          <a:bodyPr wrap="square" rtlCol="0">
            <a:spAutoFit/>
          </a:bodyPr>
          <a:p>
            <a:r>
              <a:rPr lang="zh-CN" altLang="en-US" sz="2000" dirty="0">
                <a:solidFill>
                  <a:srgbClr val="0070C0"/>
                </a:solidFill>
                <a:latin typeface="汉仪趣黑W" panose="00020600040101010101" charset="-122"/>
                <a:ea typeface="汉仪趣黑W" panose="00020600040101010101" charset="-122"/>
                <a:cs typeface="汉仪趣黑W" panose="00020600040101010101" charset="-122"/>
              </a:rPr>
              <a:t>问：</a:t>
            </a:r>
            <a:r>
              <a:rPr lang="en-US" altLang="zh-CN" sz="2000" dirty="0">
                <a:solidFill>
                  <a:srgbClr val="0070C0"/>
                </a:solidFill>
                <a:latin typeface="汉仪趣黑W" panose="00020600040101010101" charset="-122"/>
                <a:ea typeface="汉仪趣黑W" panose="00020600040101010101" charset="-122"/>
                <a:cs typeface="汉仪趣黑W" panose="00020600040101010101" charset="-122"/>
              </a:rPr>
              <a:t>“</a:t>
            </a:r>
            <a:r>
              <a:rPr lang="zh-CN" altLang="en-US" sz="2000" dirty="0">
                <a:solidFill>
                  <a:srgbClr val="0070C0"/>
                </a:solidFill>
                <a:latin typeface="汉仪趣黑W" panose="00020600040101010101" charset="-122"/>
                <a:ea typeface="汉仪趣黑W" panose="00020600040101010101" charset="-122"/>
                <a:cs typeface="汉仪趣黑W" panose="00020600040101010101" charset="-122"/>
              </a:rPr>
              <a:t>外摆位</a:t>
            </a:r>
            <a:r>
              <a:rPr lang="en-US" altLang="zh-CN" sz="2000" dirty="0">
                <a:solidFill>
                  <a:srgbClr val="0070C0"/>
                </a:solidFill>
                <a:latin typeface="汉仪趣黑W" panose="00020600040101010101" charset="-122"/>
                <a:ea typeface="汉仪趣黑W" panose="00020600040101010101" charset="-122"/>
                <a:cs typeface="汉仪趣黑W" panose="00020600040101010101" charset="-122"/>
              </a:rPr>
              <a:t>”</a:t>
            </a:r>
            <a:r>
              <a:rPr lang="zh-CN" altLang="en-US" sz="2000" dirty="0">
                <a:solidFill>
                  <a:srgbClr val="0070C0"/>
                </a:solidFill>
                <a:latin typeface="汉仪趣黑W" panose="00020600040101010101" charset="-122"/>
                <a:ea typeface="汉仪趣黑W" panose="00020600040101010101" charset="-122"/>
                <a:cs typeface="汉仪趣黑W" panose="00020600040101010101" charset="-122"/>
              </a:rPr>
              <a:t>谁来监督谁来管理？</a:t>
            </a:r>
            <a:endParaRPr lang="zh-CN" altLang="en-US" sz="2000" dirty="0">
              <a:solidFill>
                <a:srgbClr val="0070C0"/>
              </a:solidFill>
              <a:latin typeface="汉仪趣黑W" panose="00020600040101010101" charset="-122"/>
              <a:ea typeface="汉仪趣黑W" panose="00020600040101010101" charset="-122"/>
              <a:cs typeface="汉仪趣黑W" panose="00020600040101010101" charset="-122"/>
            </a:endParaRPr>
          </a:p>
        </p:txBody>
      </p:sp>
      <p:sp>
        <p:nvSpPr>
          <p:cNvPr id="11" name="文本框 10"/>
          <p:cNvSpPr txBox="1"/>
          <p:nvPr/>
        </p:nvSpPr>
        <p:spPr>
          <a:xfrm>
            <a:off x="1700530" y="2600960"/>
            <a:ext cx="4501515" cy="1814830"/>
          </a:xfrm>
          <a:prstGeom prst="rect">
            <a:avLst/>
          </a:prstGeom>
          <a:noFill/>
        </p:spPr>
        <p:txBody>
          <a:bodyPr wrap="square" rtlCol="0">
            <a:spAutoFit/>
          </a:bodyPr>
          <a:p>
            <a:r>
              <a:rPr lang="zh-CN" altLang="en-US" sz="1600">
                <a:latin typeface="楷体" panose="02010609060101010101" charset="-122"/>
                <a:ea typeface="楷体" panose="02010609060101010101" charset="-122"/>
                <a:cs typeface="楷体" panose="02010609060101010101" charset="-122"/>
              </a:rPr>
              <a:t>答：外摆位由五角场地区综合管理委员会办公室牵头各职能部门和大学路街区自管委对“外摆位”进行日常管理，街道管理办、平安办负责牵头区有关职能部门或派出机构对“外摆位”经营者的行政执法管理。</a:t>
            </a:r>
            <a:endParaRPr lang="zh-CN" altLang="en-US" sz="1600">
              <a:latin typeface="楷体" panose="02010609060101010101" charset="-122"/>
              <a:ea typeface="楷体" panose="02010609060101010101" charset="-122"/>
              <a:cs typeface="楷体" panose="02010609060101010101" charset="-122"/>
            </a:endParaRPr>
          </a:p>
          <a:p>
            <a:r>
              <a:rPr lang="zh-CN" altLang="en-US" sz="1600">
                <a:latin typeface="楷体" panose="02010609060101010101" charset="-122"/>
                <a:ea typeface="楷体" panose="02010609060101010101" charset="-122"/>
                <a:cs typeface="楷体" panose="02010609060101010101" charset="-122"/>
              </a:rPr>
              <a:t>房屋产权人和物业管理方负责对出租房屋和所属“外摆位”进行日常监督、巡查管理。</a:t>
            </a:r>
            <a:endParaRPr lang="zh-CN" altLang="en-US" sz="1600">
              <a:latin typeface="楷体" panose="02010609060101010101" charset="-122"/>
              <a:ea typeface="楷体" panose="02010609060101010101" charset="-122"/>
              <a:cs typeface="楷体" panose="02010609060101010101" charset="-122"/>
            </a:endParaRPr>
          </a:p>
        </p:txBody>
      </p:sp>
      <p:sp>
        <p:nvSpPr>
          <p:cNvPr id="5" name="矩形 4"/>
          <p:cNvSpPr/>
          <p:nvPr/>
        </p:nvSpPr>
        <p:spPr>
          <a:xfrm>
            <a:off x="1196107" y="233209"/>
            <a:ext cx="874395" cy="645160"/>
          </a:xfrm>
          <a:prstGeom prst="rect">
            <a:avLst/>
          </a:prstGeom>
        </p:spPr>
        <p:txBody>
          <a:bodyPr wrap="none">
            <a:spAutoFit/>
          </a:bodyPr>
          <a:p>
            <a:r>
              <a:rPr lang="en-US" altLang="zh-CN" sz="3600" b="1"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阿里巴巴普惠体 H" panose="00020600040101010101" pitchFamily="18" charset="-122"/>
                <a:ea typeface="阿里巴巴普惠体 H" panose="00020600040101010101" pitchFamily="18" charset="-122"/>
                <a:cs typeface="阿里巴巴普惠体 H" panose="00020600040101010101" pitchFamily="18" charset="-122"/>
              </a:rPr>
              <a:t>Q&amp;A</a:t>
            </a:r>
            <a:endParaRPr lang="en-US" altLang="zh-CN" sz="3600" b="1"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阿里巴巴普惠体 H" panose="00020600040101010101" pitchFamily="18" charset="-122"/>
              <a:ea typeface="阿里巴巴普惠体 H" panose="00020600040101010101" pitchFamily="18" charset="-122"/>
              <a:cs typeface="阿里巴巴普惠体 H" panose="00020600040101010101" pitchFamily="18"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圆角矩形标注 5"/>
          <p:cNvSpPr/>
          <p:nvPr/>
        </p:nvSpPr>
        <p:spPr>
          <a:xfrm>
            <a:off x="2214880" y="843280"/>
            <a:ext cx="6193155" cy="3096260"/>
          </a:xfrm>
          <a:prstGeom prst="wedgeRoundRect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nvSpPr>
        <p:spPr>
          <a:xfrm>
            <a:off x="3256280" y="1071245"/>
            <a:ext cx="4109085" cy="398780"/>
          </a:xfrm>
          <a:prstGeom prst="rect">
            <a:avLst/>
          </a:prstGeom>
          <a:noFill/>
        </p:spPr>
        <p:txBody>
          <a:bodyPr wrap="square" rtlCol="0">
            <a:spAutoFit/>
          </a:bodyPr>
          <a:p>
            <a:r>
              <a:rPr lang="zh-CN" altLang="en-US" sz="2000" dirty="0">
                <a:solidFill>
                  <a:srgbClr val="0070C0"/>
                </a:solidFill>
                <a:latin typeface="汉仪趣黑W" panose="00020600040101010101" charset="-122"/>
                <a:ea typeface="汉仪趣黑W" panose="00020600040101010101" charset="-122"/>
                <a:cs typeface="汉仪趣黑W" panose="00020600040101010101" charset="-122"/>
              </a:rPr>
              <a:t>问：“外摆位”如何进行核准备案？</a:t>
            </a:r>
            <a:endParaRPr lang="zh-CN" altLang="en-US" sz="2000" dirty="0">
              <a:solidFill>
                <a:srgbClr val="0070C0"/>
              </a:solidFill>
              <a:latin typeface="汉仪趣黑W" panose="00020600040101010101" charset="-122"/>
              <a:ea typeface="汉仪趣黑W" panose="00020600040101010101" charset="-122"/>
              <a:cs typeface="汉仪趣黑W" panose="00020600040101010101" charset="-122"/>
            </a:endParaRPr>
          </a:p>
        </p:txBody>
      </p:sp>
      <p:sp>
        <p:nvSpPr>
          <p:cNvPr id="5" name="文本框 4"/>
          <p:cNvSpPr txBox="1"/>
          <p:nvPr/>
        </p:nvSpPr>
        <p:spPr>
          <a:xfrm>
            <a:off x="2720975" y="1541780"/>
            <a:ext cx="5180330" cy="2061210"/>
          </a:xfrm>
          <a:prstGeom prst="rect">
            <a:avLst/>
          </a:prstGeom>
          <a:noFill/>
        </p:spPr>
        <p:txBody>
          <a:bodyPr wrap="square" rtlCol="0">
            <a:spAutoFit/>
          </a:bodyPr>
          <a:p>
            <a:r>
              <a:rPr lang="zh-CN" altLang="en-US" sz="1600">
                <a:latin typeface="楷体" panose="02010609060101010101" charset="-122"/>
                <a:ea typeface="楷体" panose="02010609060101010101" charset="-122"/>
                <a:cs typeface="楷体" panose="02010609060101010101" charset="-122"/>
              </a:rPr>
              <a:t>答：“外摆位”核准备案分为初次备案和复核备案两类。</a:t>
            </a:r>
            <a:endParaRPr lang="zh-CN" altLang="en-US" sz="1600">
              <a:latin typeface="楷体" panose="02010609060101010101" charset="-122"/>
              <a:ea typeface="楷体" panose="02010609060101010101" charset="-122"/>
              <a:cs typeface="楷体" panose="02010609060101010101" charset="-122"/>
            </a:endParaRPr>
          </a:p>
          <a:p>
            <a:r>
              <a:rPr lang="zh-CN" altLang="en-US" sz="1600">
                <a:latin typeface="楷体" panose="02010609060101010101" charset="-122"/>
                <a:ea typeface="楷体" panose="02010609060101010101" charset="-122"/>
                <a:cs typeface="楷体" panose="02010609060101010101" charset="-122"/>
              </a:rPr>
              <a:t>初次核准备案时商家将申请方案提交至物业管理企业或房屋产权人进行预审，预审通过后向街道行政事务受理中心提交书面申报并附相应材料，街道相关部门讨论后进行初次核准备案。</a:t>
            </a:r>
            <a:endParaRPr lang="zh-CN" altLang="en-US" sz="1600">
              <a:latin typeface="楷体" panose="02010609060101010101" charset="-122"/>
              <a:ea typeface="楷体" panose="02010609060101010101" charset="-122"/>
              <a:cs typeface="楷体" panose="02010609060101010101" charset="-122"/>
            </a:endParaRPr>
          </a:p>
          <a:p>
            <a:r>
              <a:rPr lang="zh-CN" altLang="en-US" sz="1600">
                <a:latin typeface="楷体" panose="02010609060101010101" charset="-122"/>
                <a:ea typeface="楷体" panose="02010609060101010101" charset="-122"/>
                <a:cs typeface="楷体" panose="02010609060101010101" charset="-122"/>
              </a:rPr>
              <a:t>初次备案后，每年10月上旬须经物业管理企业或房屋产权人进行复验，复验通过后于10月20日前报街道行政事务受理中心，进行复核备案。</a:t>
            </a:r>
            <a:endParaRPr lang="zh-CN" altLang="en-US" sz="1600">
              <a:latin typeface="楷体" panose="02010609060101010101" charset="-122"/>
              <a:ea typeface="楷体" panose="02010609060101010101" charset="-122"/>
              <a:cs typeface="楷体" panose="02010609060101010101" charset="-122"/>
            </a:endParaRPr>
          </a:p>
        </p:txBody>
      </p:sp>
      <p:sp>
        <p:nvSpPr>
          <p:cNvPr id="7" name="矩形 6"/>
          <p:cNvSpPr/>
          <p:nvPr/>
        </p:nvSpPr>
        <p:spPr>
          <a:xfrm>
            <a:off x="1196107" y="233209"/>
            <a:ext cx="874395" cy="645160"/>
          </a:xfrm>
          <a:prstGeom prst="rect">
            <a:avLst/>
          </a:prstGeom>
        </p:spPr>
        <p:txBody>
          <a:bodyPr wrap="none">
            <a:spAutoFit/>
          </a:bodyPr>
          <a:p>
            <a:r>
              <a:rPr lang="en-US" altLang="zh-CN" sz="3600" b="1"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阿里巴巴普惠体 H" panose="00020600040101010101" pitchFamily="18" charset="-122"/>
                <a:ea typeface="阿里巴巴普惠体 H" panose="00020600040101010101" pitchFamily="18" charset="-122"/>
                <a:cs typeface="阿里巴巴普惠体 H" panose="00020600040101010101" pitchFamily="18" charset="-122"/>
              </a:rPr>
              <a:t>Q&amp;A</a:t>
            </a:r>
            <a:endParaRPr lang="en-US" altLang="zh-CN" sz="3600" b="1"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阿里巴巴普惠体 H" panose="00020600040101010101" pitchFamily="18" charset="-122"/>
              <a:ea typeface="阿里巴巴普惠体 H" panose="00020600040101010101" pitchFamily="18" charset="-122"/>
              <a:cs typeface="阿里巴巴普惠体 H" panose="00020600040101010101" pitchFamily="18" charset="-122"/>
            </a:endParaRPr>
          </a:p>
        </p:txBody>
      </p:sp>
      <p:pic>
        <p:nvPicPr>
          <p:cNvPr id="8" name="图片 7" descr="image146"/>
          <p:cNvPicPr>
            <a:picLocks noChangeAspect="1"/>
          </p:cNvPicPr>
          <p:nvPr/>
        </p:nvPicPr>
        <p:blipFill>
          <a:blip r:embed="rId1"/>
          <a:stretch>
            <a:fillRect/>
          </a:stretch>
        </p:blipFill>
        <p:spPr>
          <a:xfrm>
            <a:off x="530225" y="2748915"/>
            <a:ext cx="1540510" cy="1789430"/>
          </a:xfrm>
          <a:prstGeom prst="rect">
            <a:avLst/>
          </a:prstGeom>
        </p:spPr>
      </p:pic>
    </p:spTree>
  </p:cSld>
  <p:clrMapOvr>
    <a:masterClrMapping/>
  </p:clrMapOvr>
</p:sld>
</file>

<file path=ppt/tags/tag1.xml><?xml version="1.0" encoding="utf-8"?>
<p:tagLst xmlns:p="http://schemas.openxmlformats.org/presentationml/2006/main">
  <p:tag name="ISPRING_RESOURCE_PATHS_HASH_PRESENTER" val="6833398d1cb9cfbecb4f615cf384f30cfba1d"/>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hr0lgyh0">
      <a:majorFont>
        <a:latin typeface=""/>
        <a:ea typeface="阿里巴巴普惠体 R"/>
        <a:cs typeface=""/>
      </a:majorFont>
      <a:minorFont>
        <a:latin typeface=""/>
        <a:ea typeface="阿里巴巴普惠体 R"/>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hr0lgyh0">
      <a:majorFont>
        <a:latin typeface=""/>
        <a:ea typeface="阿里巴巴普惠体 R"/>
        <a:cs typeface=""/>
      </a:majorFont>
      <a:minorFont>
        <a:latin typeface=""/>
        <a:ea typeface="阿里巴巴普惠体 R"/>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hr0lgyh0">
      <a:majorFont>
        <a:latin typeface=""/>
        <a:ea typeface="阿里巴巴普惠体 R"/>
        <a:cs typeface=""/>
      </a:majorFont>
      <a:minorFont>
        <a:latin typeface=""/>
        <a:ea typeface="阿里巴巴普惠体 R"/>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hr0lgyh0">
      <a:majorFont>
        <a:latin typeface=""/>
        <a:ea typeface="阿里巴巴普惠体 R"/>
        <a:cs typeface=""/>
      </a:majorFont>
      <a:minorFont>
        <a:latin typeface=""/>
        <a:ea typeface="阿里巴巴普惠体 R"/>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777</Words>
  <Application>WPS 演示</Application>
  <PresentationFormat>自定义</PresentationFormat>
  <Paragraphs>46</Paragraphs>
  <Slides>7</Slides>
  <Notes>26</Notes>
  <HiddenSlides>0</HiddenSlides>
  <MMClips>0</MMClips>
  <ScaleCrop>false</ScaleCrop>
  <HeadingPairs>
    <vt:vector size="6" baseType="variant">
      <vt:variant>
        <vt:lpstr>已用的字体</vt:lpstr>
      </vt:variant>
      <vt:variant>
        <vt:i4>11</vt:i4>
      </vt:variant>
      <vt:variant>
        <vt:lpstr>主题</vt:lpstr>
      </vt:variant>
      <vt:variant>
        <vt:i4>4</vt:i4>
      </vt:variant>
      <vt:variant>
        <vt:lpstr>幻灯片标题</vt:lpstr>
      </vt:variant>
      <vt:variant>
        <vt:i4>7</vt:i4>
      </vt:variant>
    </vt:vector>
  </HeadingPairs>
  <TitlesOfParts>
    <vt:vector size="22" baseType="lpstr">
      <vt:lpstr>Arial</vt:lpstr>
      <vt:lpstr>宋体</vt:lpstr>
      <vt:lpstr>Wingdings</vt:lpstr>
      <vt:lpstr>阿里巴巴普惠体 H</vt:lpstr>
      <vt:lpstr>楷体</vt:lpstr>
      <vt:lpstr>汉仪趣黑W</vt:lpstr>
      <vt:lpstr>微软雅黑</vt:lpstr>
      <vt:lpstr>Arial Unicode MS</vt:lpstr>
      <vt:lpstr>阿里巴巴普惠体 R</vt:lpstr>
      <vt:lpstr>Segoe Print</vt:lpstr>
      <vt:lpstr>Calibri</vt:lpstr>
      <vt:lpstr>Office 主题​​</vt:lpstr>
      <vt:lpstr>自定义设计方案</vt:lpstr>
      <vt:lpstr>1_自定义设计方案</vt:lpstr>
      <vt:lpstr>2_自定义设计方案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ompany>
  <LinksUpToDate>false</LinksUpToDate>
  <SharedDoc>false</SharedDoc>
  <HyperlinksChanged>false</HyperlinksChanged>
  <AppVersion>14.0000</AppVersion>
  <Manager>www.51pptmoban.com</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dc:title>
  <dc:creator>51PPT模板网</dc:creator>
  <dc:description>www.51pptmoban.com</dc:description>
  <cp:lastModifiedBy>席楠</cp:lastModifiedBy>
  <cp:revision>178</cp:revision>
  <dcterms:created xsi:type="dcterms:W3CDTF">2016-01-11T01:01:00Z</dcterms:created>
  <dcterms:modified xsi:type="dcterms:W3CDTF">2021-04-30T02:25:01Z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2052-11.1.0.10463</vt:lpwstr>
  </property>
  <property fmtid="{D5CDD505-2E9C-101B-9397-08002B2CF9AE}" pid="3" name="ICV">
    <vt:lpwstr>BAA6FF0B3BC240A38FE9215527C1EAC8</vt:lpwstr>
  </property>
</Properties>
</file>